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53"/>
  </p:handoutMasterIdLst>
  <p:sldIdLst>
    <p:sldId id="257" r:id="rId3"/>
    <p:sldId id="736" r:id="rId4"/>
    <p:sldId id="1085" r:id="rId6"/>
    <p:sldId id="1086" r:id="rId7"/>
    <p:sldId id="1087" r:id="rId8"/>
    <p:sldId id="1088" r:id="rId9"/>
    <p:sldId id="1119" r:id="rId10"/>
    <p:sldId id="1089" r:id="rId11"/>
    <p:sldId id="1092" r:id="rId12"/>
    <p:sldId id="1090" r:id="rId13"/>
    <p:sldId id="1091" r:id="rId14"/>
    <p:sldId id="1167" r:id="rId15"/>
    <p:sldId id="1093" r:id="rId16"/>
    <p:sldId id="1168" r:id="rId17"/>
    <p:sldId id="1094" r:id="rId18"/>
    <p:sldId id="1095" r:id="rId19"/>
    <p:sldId id="1197" r:id="rId20"/>
    <p:sldId id="1196" r:id="rId21"/>
    <p:sldId id="1098" r:id="rId22"/>
    <p:sldId id="1117" r:id="rId23"/>
    <p:sldId id="1118" r:id="rId24"/>
    <p:sldId id="1101" r:id="rId25"/>
    <p:sldId id="1143" r:id="rId26"/>
    <p:sldId id="1144" r:id="rId27"/>
    <p:sldId id="1104" r:id="rId28"/>
    <p:sldId id="1105" r:id="rId29"/>
    <p:sldId id="1106" r:id="rId30"/>
    <p:sldId id="1234" r:id="rId31"/>
    <p:sldId id="1107" r:id="rId32"/>
    <p:sldId id="1110" r:id="rId33"/>
    <p:sldId id="1157" r:id="rId34"/>
    <p:sldId id="1158" r:id="rId35"/>
    <p:sldId id="1109" r:id="rId36"/>
    <p:sldId id="1145" r:id="rId37"/>
    <p:sldId id="1156" r:id="rId38"/>
    <p:sldId id="1272" r:id="rId39"/>
    <p:sldId id="1159" r:id="rId40"/>
    <p:sldId id="1108" r:id="rId41"/>
    <p:sldId id="1111" r:id="rId42"/>
    <p:sldId id="1102" r:id="rId43"/>
    <p:sldId id="1103" r:id="rId44"/>
    <p:sldId id="1200" r:id="rId45"/>
    <p:sldId id="1204" r:id="rId46"/>
    <p:sldId id="1214" r:id="rId47"/>
    <p:sldId id="1207" r:id="rId48"/>
    <p:sldId id="1208" r:id="rId49"/>
    <p:sldId id="1209" r:id="rId50"/>
    <p:sldId id="1212" r:id="rId51"/>
    <p:sldId id="1213"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 Jie" initials="L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46D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34" autoAdjust="0"/>
    <p:restoredTop sz="96391" autoAdjust="0"/>
  </p:normalViewPr>
  <p:slideViewPr>
    <p:cSldViewPr snapToGrid="0">
      <p:cViewPr varScale="1">
        <p:scale>
          <a:sx n="115" d="100"/>
          <a:sy n="115" d="100"/>
        </p:scale>
        <p:origin x="414"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327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commentAuthors" Target="commentAuthors.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8D523-4D3D-4F11-8579-2B4BF489780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0B82E-EF7D-4A61-B6BF-9954BCE8AF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48A77E-79FB-4BFF-B1F0-CFD29F30865E}"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2600" y="352358"/>
            <a:ext cx="10972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a:t>单击此处编辑母版标题样式</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lvl1pPr>
              <a:defRPr/>
            </a:lvl1pPr>
          </a:lstStyle>
          <a:p>
            <a:r>
              <a:rPr lang="en-US" altLang="zh-CN" dirty="0"/>
              <a:t>Click to edit Master title style</a:t>
            </a:r>
            <a:endParaRPr lang="zh-CN" altLang="en-US" dirty="0"/>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82247"/>
            <a:ext cx="2324100" cy="876300"/>
          </a:xfrm>
          <a:prstGeom prst="rect">
            <a:avLst/>
          </a:prstGeom>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lvl1pPr>
              <a:defRPr/>
            </a:lvl1pPr>
          </a:lstStyle>
          <a:p>
            <a:r>
              <a:rPr lang="en-US" altLang="zh-CN" dirty="0"/>
              <a:t>Click to edit Master title style</a:t>
            </a:r>
            <a:endParaRPr lang="zh-CN" altLang="en-US" dirty="0"/>
          </a:p>
        </p:txBody>
      </p:sp>
      <p:sp>
        <p:nvSpPr>
          <p:cNvPr id="3" name="内容占位符 2"/>
          <p:cNvSpPr>
            <a:spLocks noGrp="1"/>
          </p:cNvSpPr>
          <p:nvPr>
            <p:ph idx="1"/>
          </p:nvPr>
        </p:nvSpPr>
        <p:spPr>
          <a:xfrm>
            <a:off x="669924" y="1123950"/>
            <a:ext cx="10850563" cy="5019675"/>
          </a:xfrm>
        </p:spPr>
        <p:txBody>
          <a:bodyPr/>
          <a:lstStyle>
            <a:lvl1pPr>
              <a:defRPr/>
            </a:lvl1pPr>
            <a:lvl2pPr>
              <a:defRPr/>
            </a:lvl2pPr>
            <a:lvl3pPr>
              <a:defRPr/>
            </a:lvl3pPr>
            <a:lvl4pPr>
              <a:defRPr/>
            </a:lvl4pPr>
            <a:lvl5pPr>
              <a:defRPr/>
            </a:lvl5p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81700"/>
            <a:ext cx="2324100" cy="876300"/>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2.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任意多边形 19"/>
          <p:cNvSpPr/>
          <p:nvPr userDrawn="1"/>
        </p:nvSpPr>
        <p:spPr>
          <a:xfrm rot="10800000">
            <a:off x="-5" y="198849"/>
            <a:ext cx="12196230" cy="1531133"/>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8" name="任意多边形: 形状 7"/>
          <p:cNvSpPr/>
          <p:nvPr userDrawn="1"/>
        </p:nvSpPr>
        <p:spPr>
          <a:xfrm rot="10800000">
            <a:off x="0" y="-5"/>
            <a:ext cx="12192000" cy="1582061"/>
          </a:xfrm>
          <a:custGeom>
            <a:avLst/>
            <a:gdLst>
              <a:gd name="connsiteX0" fmla="*/ 12192000 w 12192000"/>
              <a:gd name="connsiteY0" fmla="*/ 1487914 h 1487914"/>
              <a:gd name="connsiteX1" fmla="*/ 0 w 12192000"/>
              <a:gd name="connsiteY1" fmla="*/ 1487914 h 1487914"/>
              <a:gd name="connsiteX2" fmla="*/ 0 w 12192000"/>
              <a:gd name="connsiteY2" fmla="*/ 464687 h 1487914"/>
              <a:gd name="connsiteX3" fmla="*/ 400424 w 12192000"/>
              <a:gd name="connsiteY3" fmla="*/ 531990 h 1487914"/>
              <a:gd name="connsiteX4" fmla="*/ 11146976 w 12192000"/>
              <a:gd name="connsiteY4" fmla="*/ 187933 h 1487914"/>
              <a:gd name="connsiteX5" fmla="*/ 11921298 w 12192000"/>
              <a:gd name="connsiteY5" fmla="*/ 53786 h 1487914"/>
              <a:gd name="connsiteX6" fmla="*/ 12192000 w 12192000"/>
              <a:gd name="connsiteY6" fmla="*/ 0 h 1487914"/>
              <a:gd name="connsiteX7" fmla="*/ 12192000 w 12192000"/>
              <a:gd name="connsiteY7" fmla="*/ 1487914 h 1487914"/>
              <a:gd name="connsiteX0-1" fmla="*/ 12192000 w 12192000"/>
              <a:gd name="connsiteY0-2" fmla="*/ 1487914 h 1487914"/>
              <a:gd name="connsiteX1-3" fmla="*/ 0 w 12192000"/>
              <a:gd name="connsiteY1-4" fmla="*/ 1487914 h 1487914"/>
              <a:gd name="connsiteX2-5" fmla="*/ 0 w 12192000"/>
              <a:gd name="connsiteY2-6" fmla="*/ 464687 h 1487914"/>
              <a:gd name="connsiteX3-7" fmla="*/ 11146976 w 12192000"/>
              <a:gd name="connsiteY3-8" fmla="*/ 187933 h 1487914"/>
              <a:gd name="connsiteX4-9" fmla="*/ 11921298 w 12192000"/>
              <a:gd name="connsiteY4-10" fmla="*/ 53786 h 1487914"/>
              <a:gd name="connsiteX5-11" fmla="*/ 12192000 w 12192000"/>
              <a:gd name="connsiteY5-12" fmla="*/ 0 h 1487914"/>
              <a:gd name="connsiteX6-13" fmla="*/ 12192000 w 12192000"/>
              <a:gd name="connsiteY6-14" fmla="*/ 1487914 h 1487914"/>
              <a:gd name="connsiteX0-15" fmla="*/ 12192000 w 12192000"/>
              <a:gd name="connsiteY0-16" fmla="*/ 1487914 h 1487914"/>
              <a:gd name="connsiteX1-17" fmla="*/ 0 w 12192000"/>
              <a:gd name="connsiteY1-18" fmla="*/ 1487914 h 1487914"/>
              <a:gd name="connsiteX2-19" fmla="*/ 0 w 12192000"/>
              <a:gd name="connsiteY2-20" fmla="*/ 464687 h 1487914"/>
              <a:gd name="connsiteX3-21" fmla="*/ 11146976 w 12192000"/>
              <a:gd name="connsiteY3-22" fmla="*/ 187933 h 1487914"/>
              <a:gd name="connsiteX4-23" fmla="*/ 11921298 w 12192000"/>
              <a:gd name="connsiteY4-24" fmla="*/ 53786 h 1487914"/>
              <a:gd name="connsiteX5-25" fmla="*/ 12192000 w 12192000"/>
              <a:gd name="connsiteY5-26" fmla="*/ 0 h 1487914"/>
              <a:gd name="connsiteX6-27" fmla="*/ 12192000 w 12192000"/>
              <a:gd name="connsiteY6-28" fmla="*/ 1487914 h 1487914"/>
              <a:gd name="connsiteX0-29" fmla="*/ 12192000 w 12192000"/>
              <a:gd name="connsiteY0-30" fmla="*/ 1487914 h 1487914"/>
              <a:gd name="connsiteX1-31" fmla="*/ 0 w 12192000"/>
              <a:gd name="connsiteY1-32" fmla="*/ 1487914 h 1487914"/>
              <a:gd name="connsiteX2-33" fmla="*/ 0 w 12192000"/>
              <a:gd name="connsiteY2-34" fmla="*/ 464687 h 1487914"/>
              <a:gd name="connsiteX3-35" fmla="*/ 11146976 w 12192000"/>
              <a:gd name="connsiteY3-36" fmla="*/ 187933 h 1487914"/>
              <a:gd name="connsiteX4-37" fmla="*/ 11921298 w 12192000"/>
              <a:gd name="connsiteY4-38" fmla="*/ 53786 h 1487914"/>
              <a:gd name="connsiteX5-39" fmla="*/ 12192000 w 12192000"/>
              <a:gd name="connsiteY5-40" fmla="*/ 0 h 1487914"/>
              <a:gd name="connsiteX6-41" fmla="*/ 12192000 w 12192000"/>
              <a:gd name="connsiteY6-42" fmla="*/ 1487914 h 1487914"/>
              <a:gd name="connsiteX0-43" fmla="*/ 12192000 w 12366837"/>
              <a:gd name="connsiteY0-44" fmla="*/ 1560914 h 1560914"/>
              <a:gd name="connsiteX1-45" fmla="*/ 0 w 12366837"/>
              <a:gd name="connsiteY1-46" fmla="*/ 1560914 h 1560914"/>
              <a:gd name="connsiteX2-47" fmla="*/ 0 w 12366837"/>
              <a:gd name="connsiteY2-48" fmla="*/ 537687 h 1560914"/>
              <a:gd name="connsiteX3-49" fmla="*/ 11146976 w 12366837"/>
              <a:gd name="connsiteY3-50" fmla="*/ 260933 h 1560914"/>
              <a:gd name="connsiteX4-51" fmla="*/ 12192000 w 12366837"/>
              <a:gd name="connsiteY4-52" fmla="*/ 73000 h 1560914"/>
              <a:gd name="connsiteX5-53" fmla="*/ 12192000 w 12366837"/>
              <a:gd name="connsiteY5-54" fmla="*/ 1560914 h 1560914"/>
              <a:gd name="connsiteX0-55" fmla="*/ 12192000 w 12192000"/>
              <a:gd name="connsiteY0-56" fmla="*/ 1575972 h 1575972"/>
              <a:gd name="connsiteX1-57" fmla="*/ 0 w 12192000"/>
              <a:gd name="connsiteY1-58" fmla="*/ 1575972 h 1575972"/>
              <a:gd name="connsiteX2-59" fmla="*/ 0 w 12192000"/>
              <a:gd name="connsiteY2-60" fmla="*/ 552745 h 1575972"/>
              <a:gd name="connsiteX3-61" fmla="*/ 11146976 w 12192000"/>
              <a:gd name="connsiteY3-62" fmla="*/ 275991 h 1575972"/>
              <a:gd name="connsiteX4-63" fmla="*/ 12192000 w 12192000"/>
              <a:gd name="connsiteY4-64" fmla="*/ 88058 h 1575972"/>
              <a:gd name="connsiteX5-65" fmla="*/ 12192000 w 12192000"/>
              <a:gd name="connsiteY5-66" fmla="*/ 1575972 h 1575972"/>
              <a:gd name="connsiteX0-67" fmla="*/ 12192000 w 12192000"/>
              <a:gd name="connsiteY0-68" fmla="*/ 1487914 h 1487914"/>
              <a:gd name="connsiteX1-69" fmla="*/ 0 w 12192000"/>
              <a:gd name="connsiteY1-70" fmla="*/ 1487914 h 1487914"/>
              <a:gd name="connsiteX2-71" fmla="*/ 0 w 12192000"/>
              <a:gd name="connsiteY2-72" fmla="*/ 464687 h 1487914"/>
              <a:gd name="connsiteX3-73" fmla="*/ 12192000 w 12192000"/>
              <a:gd name="connsiteY3-74" fmla="*/ 0 h 1487914"/>
              <a:gd name="connsiteX4-75" fmla="*/ 12192000 w 12192000"/>
              <a:gd name="connsiteY4-76" fmla="*/ 1487914 h 1487914"/>
              <a:gd name="connsiteX0-77" fmla="*/ 12192000 w 12192000"/>
              <a:gd name="connsiteY0-78" fmla="*/ 1487914 h 1487914"/>
              <a:gd name="connsiteX1-79" fmla="*/ 0 w 12192000"/>
              <a:gd name="connsiteY1-80" fmla="*/ 1487914 h 1487914"/>
              <a:gd name="connsiteX2-81" fmla="*/ 0 w 12192000"/>
              <a:gd name="connsiteY2-82" fmla="*/ 464687 h 1487914"/>
              <a:gd name="connsiteX3-83" fmla="*/ 12192000 w 12192000"/>
              <a:gd name="connsiteY3-84" fmla="*/ 0 h 1487914"/>
              <a:gd name="connsiteX4-85" fmla="*/ 12192000 w 12192000"/>
              <a:gd name="connsiteY4-86" fmla="*/ 1487914 h 1487914"/>
              <a:gd name="connsiteX0-87" fmla="*/ 12192000 w 12192000"/>
              <a:gd name="connsiteY0-88" fmla="*/ 1487914 h 1487914"/>
              <a:gd name="connsiteX1-89" fmla="*/ 0 w 12192000"/>
              <a:gd name="connsiteY1-90" fmla="*/ 1487914 h 1487914"/>
              <a:gd name="connsiteX2-91" fmla="*/ 0 w 12192000"/>
              <a:gd name="connsiteY2-92" fmla="*/ 464687 h 1487914"/>
              <a:gd name="connsiteX3-93" fmla="*/ 12192000 w 12192000"/>
              <a:gd name="connsiteY3-94" fmla="*/ 0 h 1487914"/>
              <a:gd name="connsiteX4-95" fmla="*/ 12192000 w 12192000"/>
              <a:gd name="connsiteY4-96" fmla="*/ 1487914 h 1487914"/>
              <a:gd name="connsiteX0-97" fmla="*/ 12192000 w 12192000"/>
              <a:gd name="connsiteY0-98" fmla="*/ 1487914 h 1487914"/>
              <a:gd name="connsiteX1-99" fmla="*/ 0 w 12192000"/>
              <a:gd name="connsiteY1-100" fmla="*/ 1487914 h 1487914"/>
              <a:gd name="connsiteX2-101" fmla="*/ 0 w 12192000"/>
              <a:gd name="connsiteY2-102" fmla="*/ 464687 h 1487914"/>
              <a:gd name="connsiteX3-103" fmla="*/ 12192000 w 12192000"/>
              <a:gd name="connsiteY3-104" fmla="*/ 0 h 1487914"/>
              <a:gd name="connsiteX4-105" fmla="*/ 12192000 w 12192000"/>
              <a:gd name="connsiteY4-106" fmla="*/ 1487914 h 1487914"/>
              <a:gd name="connsiteX0-107" fmla="*/ 12192000 w 12192000"/>
              <a:gd name="connsiteY0-108" fmla="*/ 1487914 h 1487914"/>
              <a:gd name="connsiteX1-109" fmla="*/ 0 w 12192000"/>
              <a:gd name="connsiteY1-110" fmla="*/ 1487914 h 1487914"/>
              <a:gd name="connsiteX2-111" fmla="*/ 0 w 12192000"/>
              <a:gd name="connsiteY2-112" fmla="*/ 464687 h 1487914"/>
              <a:gd name="connsiteX3-113" fmla="*/ 12192000 w 12192000"/>
              <a:gd name="connsiteY3-114" fmla="*/ 0 h 1487914"/>
              <a:gd name="connsiteX4-115" fmla="*/ 12192000 w 12192000"/>
              <a:gd name="connsiteY4-116" fmla="*/ 1487914 h 1487914"/>
              <a:gd name="connsiteX0-117" fmla="*/ 12192000 w 12192000"/>
              <a:gd name="connsiteY0-118" fmla="*/ 1487914 h 1487914"/>
              <a:gd name="connsiteX1-119" fmla="*/ 0 w 12192000"/>
              <a:gd name="connsiteY1-120" fmla="*/ 1487914 h 1487914"/>
              <a:gd name="connsiteX2-121" fmla="*/ 0 w 12192000"/>
              <a:gd name="connsiteY2-122" fmla="*/ 464687 h 1487914"/>
              <a:gd name="connsiteX3-123" fmla="*/ 12192000 w 12192000"/>
              <a:gd name="connsiteY3-124" fmla="*/ 0 h 1487914"/>
              <a:gd name="connsiteX4-125" fmla="*/ 12192000 w 12192000"/>
              <a:gd name="connsiteY4-126" fmla="*/ 1487914 h 14879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487914">
                <a:moveTo>
                  <a:pt x="12192000" y="1487914"/>
                </a:moveTo>
                <a:lnTo>
                  <a:pt x="0" y="1487914"/>
                </a:lnTo>
                <a:lnTo>
                  <a:pt x="0" y="464687"/>
                </a:lnTo>
                <a:cubicBezTo>
                  <a:pt x="1770742" y="740031"/>
                  <a:pt x="7460343" y="1105009"/>
                  <a:pt x="12192000" y="0"/>
                </a:cubicBezTo>
                <a:lnTo>
                  <a:pt x="12192000" y="1487914"/>
                </a:ln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ea typeface="微软雅黑" panose="020B0503020204020204" pitchFamily="34" charset="-122"/>
            </a:endParaRPr>
          </a:p>
        </p:txBody>
      </p:sp>
      <p:grpSp>
        <p:nvGrpSpPr>
          <p:cNvPr id="9" name="组合 8"/>
          <p:cNvGrpSpPr/>
          <p:nvPr userDrawn="1"/>
        </p:nvGrpSpPr>
        <p:grpSpPr>
          <a:xfrm>
            <a:off x="1" y="6172200"/>
            <a:ext cx="12196231" cy="685800"/>
            <a:chOff x="1" y="3265418"/>
            <a:chExt cx="9143999" cy="2219421"/>
          </a:xfrm>
        </p:grpSpPr>
        <p:sp>
          <p:nvSpPr>
            <p:cNvPr id="10" name="任意多边形 14"/>
            <p:cNvSpPr/>
            <p:nvPr/>
          </p:nvSpPr>
          <p:spPr>
            <a:xfrm>
              <a:off x="1" y="3265418"/>
              <a:ext cx="9143999" cy="204113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11" name="任意多边形 17"/>
            <p:cNvSpPr/>
            <p:nvPr/>
          </p:nvSpPr>
          <p:spPr>
            <a:xfrm>
              <a:off x="1" y="3850390"/>
              <a:ext cx="9143999" cy="1634449"/>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4" name="文本框 13"/>
          <p:cNvSpPr txBox="1"/>
          <p:nvPr userDrawn="1"/>
        </p:nvSpPr>
        <p:spPr>
          <a:xfrm>
            <a:off x="11387205" y="6553200"/>
            <a:ext cx="253933" cy="231946"/>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 name="图片 2"/>
          <p:cNvPicPr/>
          <p:nvPr userDrawn="1"/>
        </p:nvPicPr>
        <p:blipFill>
          <a:blip r:embed="rId7" cstate="print">
            <a:extLst>
              <a:ext uri="{28A0092B-C50C-407E-A947-70E740481C1C}">
                <a14:useLocalDpi xmlns:a14="http://schemas.microsoft.com/office/drawing/2010/main" val="0"/>
              </a:ext>
            </a:extLst>
          </a:blip>
          <a:stretch>
            <a:fillRect/>
          </a:stretch>
        </p:blipFill>
        <p:spPr>
          <a:xfrm>
            <a:off x="11049000" y="203200"/>
            <a:ext cx="584200" cy="584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image" Target="../media/image13.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rotWithShape="1">
          <a:blip r:embed="rId1">
            <a:extLst>
              <a:ext uri="{28A0092B-C50C-407E-A947-70E740481C1C}">
                <a14:useLocalDpi xmlns:a14="http://schemas.microsoft.com/office/drawing/2010/main" val="0"/>
              </a:ext>
            </a:extLst>
          </a:blip>
          <a:srcRect t="10522" b="-10522"/>
          <a:stretch>
            <a:fillRect/>
          </a:stretch>
        </p:blipFill>
        <p:spPr>
          <a:xfrm>
            <a:off x="0" y="0"/>
            <a:ext cx="12192000" cy="6811264"/>
          </a:xfrm>
          <a:prstGeom prst="rect">
            <a:avLst/>
          </a:prstGeom>
        </p:spPr>
      </p:pic>
      <p:grpSp>
        <p:nvGrpSpPr>
          <p:cNvPr id="3" name="组合 2"/>
          <p:cNvGrpSpPr/>
          <p:nvPr/>
        </p:nvGrpSpPr>
        <p:grpSpPr>
          <a:xfrm>
            <a:off x="0" y="3124200"/>
            <a:ext cx="12192000" cy="3733800"/>
            <a:chOff x="0" y="3312958"/>
            <a:chExt cx="12192000" cy="3830792"/>
          </a:xfrm>
        </p:grpSpPr>
        <p:sp>
          <p:nvSpPr>
            <p:cNvPr id="23" name="任意多边形: 形状 22"/>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sp>
          <p:nvSpPr>
            <p:cNvPr id="20" name="任意多边形: 形状 19"/>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grpSp>
      <p:sp>
        <p:nvSpPr>
          <p:cNvPr id="13" name="文本框 12"/>
          <p:cNvSpPr txBox="1"/>
          <p:nvPr/>
        </p:nvSpPr>
        <p:spPr>
          <a:xfrm>
            <a:off x="759460" y="5886053"/>
            <a:ext cx="2419350" cy="370840"/>
          </a:xfrm>
          <a:prstGeom prst="rect">
            <a:avLst/>
          </a:prstGeom>
          <a:noFill/>
        </p:spPr>
        <p:txBody>
          <a:bodyPr wrap="none" rtlCol="0">
            <a:spAutoFit/>
          </a:bodyPr>
          <a:lstStyle/>
          <a:p>
            <a:pPr>
              <a:lnSpc>
                <a:spcPct val="130000"/>
              </a:lnSpc>
            </a:pPr>
            <a:r>
              <a:rPr 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廉洁，</a:t>
            </a:r>
            <a:r>
              <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lianjie@shnu.edu.cn</a:t>
            </a:r>
            <a:endPar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nvSpPr>
        <p:spPr>
          <a:xfrm>
            <a:off x="609600" y="5135560"/>
            <a:ext cx="2926080" cy="64516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600" dirty="0">
                <a:sym typeface="微软雅黑" panose="020B0503020204020204" pitchFamily="34" charset="-122"/>
              </a:rPr>
              <a:t>自然语言处理</a:t>
            </a:r>
            <a:endParaRPr lang="zh-CN" altLang="en-US" sz="3600" dirty="0">
              <a:sym typeface="微软雅黑" panose="020B0503020204020204" pitchFamily="34" charset="-122"/>
            </a:endParaRPr>
          </a:p>
        </p:txBody>
      </p:sp>
      <p:pic>
        <p:nvPicPr>
          <p:cNvPr id="6" name="图片 5"/>
          <p:cNvPicPr/>
          <p:nvPr/>
        </p:nvPicPr>
        <p:blipFill>
          <a:blip r:embed="rId2" cstate="print">
            <a:extLst>
              <a:ext uri="{28A0092B-C50C-407E-A947-70E740481C1C}">
                <a14:useLocalDpi xmlns:a14="http://schemas.microsoft.com/office/drawing/2010/main" val="0"/>
              </a:ext>
            </a:extLst>
          </a:blip>
          <a:stretch>
            <a:fillRect/>
          </a:stretch>
        </p:blipFill>
        <p:spPr>
          <a:xfrm>
            <a:off x="10160000" y="4889500"/>
            <a:ext cx="1524000" cy="15240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t>Tagest</a:t>
            </a:r>
            <a:r>
              <a:t>标记集</a:t>
            </a:r>
          </a:p>
        </p:txBody>
      </p:sp>
      <p:sp>
        <p:nvSpPr>
          <p:cNvPr id="3" name="文本框 2"/>
          <p:cNvSpPr txBox="1"/>
          <p:nvPr/>
        </p:nvSpPr>
        <p:spPr>
          <a:xfrm>
            <a:off x="1004570" y="1329690"/>
            <a:ext cx="10183495" cy="1753235"/>
          </a:xfrm>
          <a:prstGeom prst="rect">
            <a:avLst/>
          </a:prstGeom>
          <a:noFill/>
        </p:spPr>
        <p:txBody>
          <a:bodyPr wrap="square" rtlCol="0">
            <a:spAutoFit/>
          </a:bodyPr>
          <a:p>
            <a:pPr marL="285750" indent="-285750">
              <a:lnSpc>
                <a:spcPct val="150000"/>
              </a:lnSpc>
              <a:buFont typeface="Arial" panose="020B0604020202020204" pitchFamily="34" charset="0"/>
              <a:buChar char="•"/>
            </a:pPr>
            <a:r>
              <a:rPr lang="zh-CN">
                <a:latin typeface="Calibri" panose="020F0502020204030204" charset="0"/>
                <a:ea typeface="黑体" panose="02010609060101010101" pitchFamily="49" charset="-122"/>
                <a:cs typeface="Calibri" panose="020F0502020204030204" charset="0"/>
              </a:rPr>
              <a:t>英语的标记集大多数是从</a:t>
            </a:r>
            <a:r>
              <a:rPr lang="en-US" altLang="zh-CN">
                <a:latin typeface="Calibri" panose="020F0502020204030204" charset="0"/>
                <a:ea typeface="黑体" panose="02010609060101010101" pitchFamily="49" charset="-122"/>
                <a:cs typeface="Calibri" panose="020F0502020204030204" charset="0"/>
              </a:rPr>
              <a:t>Brown</a:t>
            </a:r>
            <a:r>
              <a:rPr lang="zh-CN" altLang="en-US">
                <a:latin typeface="Calibri" panose="020F0502020204030204" charset="0"/>
                <a:ea typeface="黑体" panose="02010609060101010101" pitchFamily="49" charset="-122"/>
                <a:cs typeface="Calibri" panose="020F0502020204030204" charset="0"/>
              </a:rPr>
              <a:t>语料库中所使用的包含</a:t>
            </a:r>
            <a:r>
              <a:rPr lang="en-US" altLang="zh-CN">
                <a:latin typeface="Calibri" panose="020F0502020204030204" charset="0"/>
                <a:ea typeface="黑体" panose="02010609060101010101" pitchFamily="49" charset="-122"/>
                <a:cs typeface="Calibri" panose="020F0502020204030204" charset="0"/>
              </a:rPr>
              <a:t>87</a:t>
            </a:r>
            <a:r>
              <a:rPr lang="zh-CN" altLang="en-US">
                <a:latin typeface="Calibri" panose="020F0502020204030204" charset="0"/>
                <a:ea typeface="黑体" panose="02010609060101010101" pitchFamily="49" charset="-122"/>
                <a:cs typeface="Calibri" panose="020F0502020204030204" charset="0"/>
              </a:rPr>
              <a:t>个标记的标记集发展而来的。</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en-US" altLang="zh-CN">
                <a:latin typeface="Calibri" panose="020F0502020204030204" charset="0"/>
                <a:ea typeface="黑体" panose="02010609060101010101" pitchFamily="49" charset="-122"/>
                <a:cs typeface="Calibri" panose="020F0502020204030204" charset="0"/>
              </a:rPr>
              <a:t>Brown</a:t>
            </a:r>
            <a:r>
              <a:rPr lang="zh-CN" altLang="en-US">
                <a:latin typeface="Calibri" panose="020F0502020204030204" charset="0"/>
                <a:ea typeface="黑体" panose="02010609060101010101" pitchFamily="49" charset="-122"/>
                <a:cs typeface="Calibri" panose="020F0502020204030204" charset="0"/>
              </a:rPr>
              <a:t>语料库包括</a:t>
            </a:r>
            <a:r>
              <a:rPr lang="en-US" altLang="zh-CN">
                <a:latin typeface="Calibri" panose="020F0502020204030204" charset="0"/>
                <a:ea typeface="黑体" panose="02010609060101010101" pitchFamily="49" charset="-122"/>
                <a:cs typeface="Calibri" panose="020F0502020204030204" charset="0"/>
              </a:rPr>
              <a:t>5</a:t>
            </a:r>
            <a:r>
              <a:rPr lang="zh-CN" altLang="en-US">
                <a:latin typeface="Calibri" panose="020F0502020204030204" charset="0"/>
                <a:ea typeface="黑体" panose="02010609060101010101" pitchFamily="49" charset="-122"/>
                <a:cs typeface="Calibri" panose="020F0502020204030204" charset="0"/>
              </a:rPr>
              <a:t>百万单词的样本，</a:t>
            </a:r>
            <a:r>
              <a:rPr lang="en-US" altLang="zh-CN">
                <a:latin typeface="Calibri" panose="020F0502020204030204" charset="0"/>
                <a:ea typeface="黑体" panose="02010609060101010101" pitchFamily="49" charset="-122"/>
                <a:cs typeface="Calibri" panose="020F0502020204030204" charset="0"/>
              </a:rPr>
              <a:t>1963-1979</a:t>
            </a:r>
            <a:r>
              <a:rPr lang="zh-CN" altLang="en-US">
                <a:latin typeface="Calibri" panose="020F0502020204030204" charset="0"/>
                <a:ea typeface="黑体" panose="02010609060101010101" pitchFamily="49" charset="-122"/>
                <a:cs typeface="Calibri" panose="020F0502020204030204" charset="0"/>
              </a:rPr>
              <a:t>年由</a:t>
            </a:r>
            <a:r>
              <a:rPr lang="en-US" altLang="zh-CN">
                <a:latin typeface="Calibri" panose="020F0502020204030204" charset="0"/>
                <a:ea typeface="黑体" panose="02010609060101010101" pitchFamily="49" charset="-122"/>
                <a:cs typeface="Calibri" panose="020F0502020204030204" charset="0"/>
              </a:rPr>
              <a:t>Brown University</a:t>
            </a:r>
            <a:r>
              <a:rPr lang="zh-CN" altLang="en-US">
                <a:latin typeface="Calibri" panose="020F0502020204030204" charset="0"/>
                <a:ea typeface="黑体" panose="02010609060101010101" pitchFamily="49" charset="-122"/>
                <a:cs typeface="Calibri" panose="020F0502020204030204" charset="0"/>
              </a:rPr>
              <a:t>收集的</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最常用的还有</a:t>
            </a:r>
            <a:r>
              <a:rPr lang="en-US" altLang="zh-CN">
                <a:latin typeface="Calibri" panose="020F0502020204030204" charset="0"/>
                <a:ea typeface="黑体" panose="02010609060101010101" pitchFamily="49" charset="-122"/>
                <a:cs typeface="Calibri" panose="020F0502020204030204" charset="0"/>
              </a:rPr>
              <a:t>Penn Treebank</a:t>
            </a:r>
            <a:r>
              <a:rPr lang="zh-CN" altLang="en-US">
                <a:latin typeface="Calibri" panose="020F0502020204030204" charset="0"/>
                <a:ea typeface="黑体" panose="02010609060101010101" pitchFamily="49" charset="-122"/>
                <a:cs typeface="Calibri" panose="020F0502020204030204" charset="0"/>
              </a:rPr>
              <a:t>标注集，包含</a:t>
            </a:r>
            <a:r>
              <a:rPr lang="en-US" altLang="zh-CN">
                <a:latin typeface="Calibri" panose="020F0502020204030204" charset="0"/>
                <a:ea typeface="黑体" panose="02010609060101010101" pitchFamily="49" charset="-122"/>
                <a:cs typeface="Calibri" panose="020F0502020204030204" charset="0"/>
              </a:rPr>
              <a:t>45</a:t>
            </a:r>
            <a:r>
              <a:rPr lang="zh-CN" altLang="en-US">
                <a:latin typeface="Calibri" panose="020F0502020204030204" charset="0"/>
                <a:ea typeface="黑体" panose="02010609060101010101" pitchFamily="49" charset="-122"/>
                <a:cs typeface="Calibri" panose="020F0502020204030204" charset="0"/>
              </a:rPr>
              <a:t>个标记</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en-US" altLang="zh-CN">
                <a:latin typeface="Calibri" panose="020F0502020204030204" charset="0"/>
                <a:ea typeface="黑体" panose="02010609060101010101" pitchFamily="49" charset="-122"/>
                <a:cs typeface="Calibri" panose="020F0502020204030204" charset="0"/>
              </a:rPr>
              <a:t>Lancaster Univeristy UCREL</a:t>
            </a:r>
            <a:r>
              <a:rPr lang="zh-CN" altLang="en-US">
                <a:latin typeface="Calibri" panose="020F0502020204030204" charset="0"/>
                <a:ea typeface="黑体" panose="02010609060101010101" pitchFamily="49" charset="-122"/>
                <a:cs typeface="Calibri" panose="020F0502020204030204" charset="0"/>
              </a:rPr>
              <a:t>计划的成分似然性自动词性标注系统</a:t>
            </a:r>
            <a:r>
              <a:rPr lang="en-US" altLang="zh-CN">
                <a:latin typeface="Calibri" panose="020F0502020204030204" charset="0"/>
                <a:ea typeface="黑体" panose="02010609060101010101" pitchFamily="49" charset="-122"/>
                <a:cs typeface="Calibri" panose="020F0502020204030204" charset="0"/>
              </a:rPr>
              <a:t>CLAWS</a:t>
            </a:r>
            <a:r>
              <a:rPr lang="zh-CN" altLang="en-US">
                <a:latin typeface="Calibri" panose="020F0502020204030204" charset="0"/>
                <a:ea typeface="黑体" panose="02010609060101010101" pitchFamily="49" charset="-122"/>
                <a:cs typeface="Calibri" panose="020F0502020204030204" charset="0"/>
              </a:rPr>
              <a:t>，包含</a:t>
            </a:r>
            <a:r>
              <a:rPr lang="en-US" altLang="zh-CN">
                <a:latin typeface="Calibri" panose="020F0502020204030204" charset="0"/>
                <a:ea typeface="黑体" panose="02010609060101010101" pitchFamily="49" charset="-122"/>
                <a:cs typeface="Calibri" panose="020F0502020204030204" charset="0"/>
              </a:rPr>
              <a:t>61</a:t>
            </a:r>
            <a:r>
              <a:rPr lang="zh-CN" altLang="en-US">
                <a:latin typeface="Calibri" panose="020F0502020204030204" charset="0"/>
                <a:ea typeface="黑体" panose="02010609060101010101" pitchFamily="49" charset="-122"/>
                <a:cs typeface="Calibri" panose="020F0502020204030204" charset="0"/>
              </a:rPr>
              <a:t>个标记</a:t>
            </a:r>
            <a:endParaRPr lang="zh-CN" altLang="en-US">
              <a:latin typeface="Calibri" panose="020F0502020204030204" charset="0"/>
              <a:ea typeface="黑体" panose="02010609060101010101" pitchFamily="49" charset="-122"/>
              <a:cs typeface="Calibri" panose="020F0502020204030204" charset="0"/>
            </a:endParaRPr>
          </a:p>
        </p:txBody>
      </p:sp>
      <p:pic>
        <p:nvPicPr>
          <p:cNvPr id="4" name="图片 3"/>
          <p:cNvPicPr>
            <a:picLocks noChangeAspect="1"/>
          </p:cNvPicPr>
          <p:nvPr/>
        </p:nvPicPr>
        <p:blipFill>
          <a:blip r:embed="rId1"/>
          <a:stretch>
            <a:fillRect/>
          </a:stretch>
        </p:blipFill>
        <p:spPr>
          <a:xfrm rot="16200000">
            <a:off x="3758565" y="2457450"/>
            <a:ext cx="3574415" cy="48247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sym typeface="+mn-ea"/>
              </a:rPr>
              <a:t>Tagest</a:t>
            </a:r>
            <a:r>
              <a:rPr>
                <a:sym typeface="+mn-ea"/>
              </a:rPr>
              <a:t>标记集</a:t>
            </a:r>
            <a:br>
              <a:rPr>
                <a:sym typeface="+mn-ea"/>
              </a:rPr>
            </a:br>
            <a:endParaRPr lang="zh-CN" altLang="en-US"/>
          </a:p>
        </p:txBody>
      </p:sp>
      <p:pic>
        <p:nvPicPr>
          <p:cNvPr id="3" name="图片 2"/>
          <p:cNvPicPr>
            <a:picLocks noChangeAspect="1"/>
          </p:cNvPicPr>
          <p:nvPr/>
        </p:nvPicPr>
        <p:blipFill>
          <a:blip r:embed="rId1"/>
          <a:stretch>
            <a:fillRect/>
          </a:stretch>
        </p:blipFill>
        <p:spPr>
          <a:xfrm rot="16200000">
            <a:off x="2814955" y="1190625"/>
            <a:ext cx="4617720" cy="6202045"/>
          </a:xfrm>
          <a:prstGeom prst="rect">
            <a:avLst/>
          </a:prstGeom>
        </p:spPr>
      </p:pic>
      <p:sp>
        <p:nvSpPr>
          <p:cNvPr id="4" name="文本框 3"/>
          <p:cNvSpPr txBox="1"/>
          <p:nvPr/>
        </p:nvSpPr>
        <p:spPr>
          <a:xfrm>
            <a:off x="1356360" y="1250315"/>
            <a:ext cx="9478645" cy="645160"/>
          </a:xfrm>
          <a:prstGeom prst="rect">
            <a:avLst/>
          </a:prstGeom>
          <a:noFill/>
        </p:spPr>
        <p:txBody>
          <a:bodyPr wrap="square" rtlCol="0">
            <a:spAutoFit/>
          </a:bodyPr>
          <a:p>
            <a:r>
              <a:rPr lang="en-US" altLang="zh-CN"/>
              <a:t>The</a:t>
            </a:r>
            <a:r>
              <a:rPr lang="en-US" altLang="zh-CN">
                <a:solidFill>
                  <a:srgbClr val="FF0000"/>
                </a:solidFill>
              </a:rPr>
              <a:t>/DT</a:t>
            </a:r>
            <a:r>
              <a:rPr lang="en-US" altLang="zh-CN"/>
              <a:t> grand</a:t>
            </a:r>
            <a:r>
              <a:rPr lang="en-US" altLang="zh-CN">
                <a:solidFill>
                  <a:srgbClr val="FF0000"/>
                </a:solidFill>
              </a:rPr>
              <a:t>/JJ</a:t>
            </a:r>
            <a:r>
              <a:rPr lang="en-US" altLang="zh-CN"/>
              <a:t> jury</a:t>
            </a:r>
            <a:r>
              <a:rPr lang="en-US" altLang="zh-CN">
                <a:solidFill>
                  <a:srgbClr val="FF0000"/>
                </a:solidFill>
              </a:rPr>
              <a:t>/NN</a:t>
            </a:r>
            <a:r>
              <a:rPr lang="en-US" altLang="zh-CN"/>
              <a:t> commented</a:t>
            </a:r>
            <a:r>
              <a:rPr lang="en-US" altLang="zh-CN">
                <a:solidFill>
                  <a:srgbClr val="FF0000"/>
                </a:solidFill>
              </a:rPr>
              <a:t>/VBD</a:t>
            </a:r>
            <a:r>
              <a:rPr lang="en-US" altLang="zh-CN"/>
              <a:t> on</a:t>
            </a:r>
            <a:r>
              <a:rPr lang="en-US" altLang="zh-CN">
                <a:solidFill>
                  <a:srgbClr val="FF0000"/>
                </a:solidFill>
              </a:rPr>
              <a:t>/IN</a:t>
            </a:r>
            <a:r>
              <a:rPr lang="en-US" altLang="zh-CN"/>
              <a:t> a</a:t>
            </a:r>
            <a:r>
              <a:rPr lang="en-US" altLang="zh-CN">
                <a:solidFill>
                  <a:srgbClr val="FF0000"/>
                </a:solidFill>
              </a:rPr>
              <a:t>/DT</a:t>
            </a:r>
            <a:r>
              <a:rPr lang="en-US" altLang="zh-CN"/>
              <a:t> number</a:t>
            </a:r>
            <a:r>
              <a:rPr lang="en-US" altLang="zh-CN">
                <a:solidFill>
                  <a:srgbClr val="FF0000"/>
                </a:solidFill>
              </a:rPr>
              <a:t>/NN</a:t>
            </a:r>
            <a:r>
              <a:rPr lang="en-US" altLang="zh-CN"/>
              <a:t> of</a:t>
            </a:r>
            <a:r>
              <a:rPr lang="en-US" altLang="zh-CN">
                <a:solidFill>
                  <a:srgbClr val="FF0000"/>
                </a:solidFill>
              </a:rPr>
              <a:t>/IN</a:t>
            </a:r>
            <a:r>
              <a:rPr lang="en-US" altLang="zh-CN"/>
              <a:t> other</a:t>
            </a:r>
            <a:r>
              <a:rPr lang="en-US" altLang="zh-CN">
                <a:solidFill>
                  <a:srgbClr val="FF0000"/>
                </a:solidFill>
              </a:rPr>
              <a:t>/JJ</a:t>
            </a:r>
            <a:r>
              <a:rPr lang="en-US" altLang="zh-CN"/>
              <a:t> topics</a:t>
            </a:r>
            <a:r>
              <a:rPr lang="en-US" altLang="zh-CN">
                <a:solidFill>
                  <a:srgbClr val="FF0000"/>
                </a:solidFill>
              </a:rPr>
              <a:t>/NNS</a:t>
            </a:r>
            <a:r>
              <a:rPr lang="en-US" altLang="zh-CN"/>
              <a:t> .</a:t>
            </a:r>
            <a:r>
              <a:rPr lang="en-US" altLang="zh-CN">
                <a:solidFill>
                  <a:srgbClr val="FF0000"/>
                </a:solidFill>
              </a:rPr>
              <a:t>/.</a:t>
            </a:r>
            <a:endParaRPr lang="en-US" altLang="zh-CN"/>
          </a:p>
          <a:p>
            <a:r>
              <a:rPr lang="en-US" altLang="zh-CN" b="1"/>
              <a:t>There</a:t>
            </a:r>
            <a:r>
              <a:rPr lang="en-US" altLang="zh-CN">
                <a:solidFill>
                  <a:srgbClr val="FF0000"/>
                </a:solidFill>
              </a:rPr>
              <a:t>/EX</a:t>
            </a:r>
            <a:r>
              <a:rPr lang="en-US" altLang="zh-CN"/>
              <a:t> are</a:t>
            </a:r>
            <a:r>
              <a:rPr lang="en-US" altLang="zh-CN">
                <a:solidFill>
                  <a:srgbClr val="FF0000"/>
                </a:solidFill>
              </a:rPr>
              <a:t>/VBP</a:t>
            </a:r>
            <a:r>
              <a:rPr lang="en-US" altLang="zh-CN"/>
              <a:t> 70</a:t>
            </a:r>
            <a:r>
              <a:rPr lang="en-US" altLang="zh-CN">
                <a:solidFill>
                  <a:srgbClr val="FF0000"/>
                </a:solidFill>
              </a:rPr>
              <a:t>/CD</a:t>
            </a:r>
            <a:r>
              <a:rPr lang="en-US" altLang="zh-CN"/>
              <a:t> children</a:t>
            </a:r>
            <a:r>
              <a:rPr lang="en-US" altLang="zh-CN">
                <a:solidFill>
                  <a:srgbClr val="FF0000"/>
                </a:solidFill>
              </a:rPr>
              <a:t>/NNS</a:t>
            </a:r>
            <a:r>
              <a:rPr lang="en-US" altLang="zh-CN"/>
              <a:t> </a:t>
            </a:r>
            <a:r>
              <a:rPr lang="en-US" altLang="zh-CN" b="1"/>
              <a:t>there</a:t>
            </a:r>
            <a:r>
              <a:rPr lang="en-US" altLang="zh-CN">
                <a:solidFill>
                  <a:srgbClr val="FF0000"/>
                </a:solidFill>
              </a:rPr>
              <a:t>/RB</a:t>
            </a:r>
            <a:endParaRPr lang="en-US" altLang="zh-CN"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sym typeface="+mn-ea"/>
              </a:rPr>
              <a:t>Tagest</a:t>
            </a:r>
            <a:r>
              <a:rPr>
                <a:sym typeface="+mn-ea"/>
              </a:rPr>
              <a:t>标记集</a:t>
            </a:r>
            <a:br>
              <a:rPr>
                <a:sym typeface="+mn-ea"/>
              </a:rPr>
            </a:br>
            <a:endParaRPr lang="zh-CN" altLang="en-US"/>
          </a:p>
        </p:txBody>
      </p:sp>
      <p:sp>
        <p:nvSpPr>
          <p:cNvPr id="3" name="文本框 2"/>
          <p:cNvSpPr txBox="1"/>
          <p:nvPr/>
        </p:nvSpPr>
        <p:spPr>
          <a:xfrm>
            <a:off x="902970" y="1618615"/>
            <a:ext cx="9952355" cy="768350"/>
          </a:xfrm>
          <a:prstGeom prst="rect">
            <a:avLst/>
          </a:prstGeom>
          <a:noFill/>
        </p:spPr>
        <p:txBody>
          <a:bodyPr wrap="square" rtlCol="0" anchor="t">
            <a:spAutoFit/>
          </a:bodyPr>
          <a:p>
            <a:pPr marL="285750" indent="-285750">
              <a:buFont typeface="Arial" panose="020B0604020202020204" pitchFamily="34" charset="0"/>
              <a:buChar char="•"/>
            </a:pPr>
            <a:r>
              <a:rPr lang="zh-CN" altLang="en-US" sz="2200" b="1"/>
              <a:t>宾州树库的词性标注集：</a:t>
            </a:r>
            <a:r>
              <a:rPr lang="zh-CN" altLang="en-US" sz="2200" u="sng"/>
              <a:t>33 类</a:t>
            </a:r>
            <a:endParaRPr lang="zh-CN" altLang="en-US" sz="2200" u="sng"/>
          </a:p>
          <a:p>
            <a:pPr marL="285750" indent="-285750">
              <a:buFont typeface="Arial" panose="020B0604020202020204" pitchFamily="34" charset="0"/>
              <a:buChar char="•"/>
            </a:pPr>
            <a:r>
              <a:rPr lang="zh-CN" altLang="en-US" sz="2200"/>
              <a:t>NN 名词、NR 专业名词、NT 时间名词等等。</a:t>
            </a:r>
            <a:endParaRPr lang="zh-CN" altLang="en-US" sz="2200"/>
          </a:p>
        </p:txBody>
      </p:sp>
      <p:sp>
        <p:nvSpPr>
          <p:cNvPr id="4" name="文本框 3"/>
          <p:cNvSpPr txBox="1"/>
          <p:nvPr/>
        </p:nvSpPr>
        <p:spPr>
          <a:xfrm>
            <a:off x="902970" y="3413760"/>
            <a:ext cx="10029825" cy="2122805"/>
          </a:xfrm>
          <a:prstGeom prst="rect">
            <a:avLst/>
          </a:prstGeom>
          <a:noFill/>
        </p:spPr>
        <p:txBody>
          <a:bodyPr wrap="square" rtlCol="0" anchor="t">
            <a:spAutoFit/>
          </a:bodyPr>
          <a:p>
            <a:pPr marL="285750" indent="-285750">
              <a:buFont typeface="Arial" panose="020B0604020202020204" pitchFamily="34" charset="0"/>
              <a:buChar char="•"/>
            </a:pPr>
            <a:r>
              <a:rPr lang="zh-CN" altLang="en-US" sz="2200" b="1"/>
              <a:t>北大计算语言学研究所的词性标注集：</a:t>
            </a:r>
            <a:r>
              <a:rPr lang="zh-CN" altLang="en-US" sz="2200" u="sng"/>
              <a:t>26个基本词类代码，74个扩充代码，标注集中共有106个代码。</a:t>
            </a:r>
            <a:endParaRPr lang="zh-CN" altLang="en-US" sz="2200" u="sng"/>
          </a:p>
          <a:p>
            <a:pPr marL="285750" indent="-285750">
              <a:buFont typeface="Arial" panose="020B0604020202020204" pitchFamily="34" charset="0"/>
              <a:buChar char="•"/>
            </a:pPr>
            <a:r>
              <a:rPr lang="zh-CN" altLang="en-US" sz="2200"/>
              <a:t>名词(n)、时间词(t)、处所词(s)、方位词(f)、数词(m)、量词(q)、区别词(b)、代词(r)、动词(v)、形容词(a)、状态词(z)、副词(d)、介词(p)、连词(c)、助词(u)、语气词(y)、叹词(e)、拟声词(o)、成语(i)、习用语(l)、简称(j)、前接成分(h)、后接成分(k)、语素(g)、非语素字(x)、标点符号(w)。</a:t>
            </a:r>
            <a:endParaRPr lang="zh-CN" altLang="en-US" sz="2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POS tagging</a:t>
            </a:r>
            <a:endParaRPr lang="en-US" altLang="zh-CN"/>
          </a:p>
        </p:txBody>
      </p:sp>
      <p:sp>
        <p:nvSpPr>
          <p:cNvPr id="3" name="文本框 2"/>
          <p:cNvSpPr txBox="1"/>
          <p:nvPr/>
        </p:nvSpPr>
        <p:spPr>
          <a:xfrm>
            <a:off x="744220" y="1488440"/>
            <a:ext cx="10711180" cy="3361055"/>
          </a:xfrm>
          <a:prstGeom prst="rect">
            <a:avLst/>
          </a:prstGeom>
          <a:noFill/>
        </p:spPr>
        <p:txBody>
          <a:bodyPr wrap="square" rtlCol="0">
            <a:spAutoFit/>
          </a:bodyPr>
          <a:p>
            <a:pPr marL="342900" indent="-342900">
              <a:lnSpc>
                <a:spcPct val="150000"/>
              </a:lnSpc>
              <a:buFont typeface="Arial" panose="020B0604020202020204" pitchFamily="34" charset="0"/>
              <a:buChar char="•"/>
            </a:pPr>
            <a:r>
              <a:rPr lang="zh-CN" altLang="en-US" sz="2500">
                <a:latin typeface="Calibri" panose="020F0502020204030204" charset="0"/>
                <a:ea typeface="黑体" panose="02010609060101010101" pitchFamily="49" charset="-122"/>
                <a:cs typeface="Calibri" panose="020F0502020204030204" charset="0"/>
              </a:rPr>
              <a:t>词类标注</a:t>
            </a:r>
            <a:r>
              <a:rPr lang="en-US" altLang="zh-CN" sz="2500">
                <a:latin typeface="Calibri" panose="020F0502020204030204" charset="0"/>
                <a:ea typeface="黑体" panose="02010609060101010101" pitchFamily="49" charset="-122"/>
                <a:cs typeface="Calibri" panose="020F0502020204030204" charset="0"/>
              </a:rPr>
              <a:t>POS tagging</a:t>
            </a:r>
            <a:r>
              <a:rPr lang="zh-CN" altLang="en-US" sz="2500">
                <a:latin typeface="Calibri" panose="020F0502020204030204" charset="0"/>
                <a:ea typeface="黑体" panose="02010609060101010101" pitchFamily="49" charset="-122"/>
                <a:cs typeface="Calibri" panose="020F0502020204030204" charset="0"/>
              </a:rPr>
              <a:t>是给语料库中的每一个单词指派一个词类或者其他句法类别标记的过程。</a:t>
            </a:r>
            <a:endParaRPr lang="zh-CN" altLang="en-US" sz="2500">
              <a:latin typeface="Calibri" panose="020F0502020204030204" charset="0"/>
              <a:ea typeface="黑体" panose="02010609060101010101" pitchFamily="49" charset="-122"/>
              <a:cs typeface="Calibri" panose="020F0502020204030204" charset="0"/>
            </a:endParaRPr>
          </a:p>
          <a:p>
            <a:pPr marL="342900" indent="-342900">
              <a:lnSpc>
                <a:spcPct val="150000"/>
              </a:lnSpc>
              <a:buFont typeface="Arial" panose="020B0604020202020204" pitchFamily="34" charset="0"/>
              <a:buChar char="•"/>
            </a:pPr>
            <a:r>
              <a:rPr lang="en-US" altLang="zh-CN" sz="2500">
                <a:latin typeface="Calibri" panose="020F0502020204030204" charset="0"/>
                <a:ea typeface="黑体" panose="02010609060101010101" pitchFamily="49" charset="-122"/>
                <a:cs typeface="Calibri" panose="020F0502020204030204" charset="0"/>
              </a:rPr>
              <a:t>Input:</a:t>
            </a:r>
            <a:r>
              <a:rPr lang="zh-CN" altLang="en-US" sz="2500">
                <a:latin typeface="Calibri" panose="020F0502020204030204" charset="0"/>
                <a:ea typeface="黑体" panose="02010609060101010101" pitchFamily="49" charset="-122"/>
                <a:cs typeface="Calibri" panose="020F0502020204030204" charset="0"/>
              </a:rPr>
              <a:t>单词的符号串</a:t>
            </a:r>
            <a:endParaRPr lang="zh-CN" altLang="en-US" sz="2500">
              <a:latin typeface="Calibri" panose="020F0502020204030204" charset="0"/>
              <a:ea typeface="黑体" panose="02010609060101010101" pitchFamily="49" charset="-122"/>
              <a:cs typeface="Calibri" panose="020F0502020204030204" charset="0"/>
            </a:endParaRPr>
          </a:p>
          <a:p>
            <a:pPr marL="342900" indent="-342900">
              <a:lnSpc>
                <a:spcPct val="150000"/>
              </a:lnSpc>
              <a:buFont typeface="Arial" panose="020B0604020202020204" pitchFamily="34" charset="0"/>
              <a:buChar char="•"/>
            </a:pPr>
            <a:r>
              <a:rPr lang="en-US" altLang="zh-CN" sz="2500">
                <a:latin typeface="Calibri" panose="020F0502020204030204" charset="0"/>
                <a:ea typeface="黑体" panose="02010609060101010101" pitchFamily="49" charset="-122"/>
                <a:cs typeface="Calibri" panose="020F0502020204030204" charset="0"/>
              </a:rPr>
              <a:t>Output:</a:t>
            </a:r>
            <a:r>
              <a:rPr lang="zh-CN" altLang="en-US" sz="2500">
                <a:latin typeface="Calibri" panose="020F0502020204030204" charset="0"/>
                <a:ea typeface="黑体" panose="02010609060101010101" pitchFamily="49" charset="-122"/>
                <a:cs typeface="Calibri" panose="020F0502020204030204" charset="0"/>
              </a:rPr>
              <a:t>每个单词的最佳词类标记</a:t>
            </a:r>
            <a:endParaRPr lang="zh-CN" altLang="en-US" sz="2500">
              <a:latin typeface="Calibri" panose="020F0502020204030204" charset="0"/>
              <a:ea typeface="黑体" panose="02010609060101010101" pitchFamily="49" charset="-122"/>
              <a:cs typeface="Calibri" panose="020F0502020204030204" charset="0"/>
            </a:endParaRPr>
          </a:p>
          <a:p>
            <a:pPr marL="342900" indent="-342900">
              <a:lnSpc>
                <a:spcPct val="150000"/>
              </a:lnSpc>
              <a:buFont typeface="Arial" panose="020B0604020202020204" pitchFamily="34" charset="0"/>
              <a:buChar char="•"/>
            </a:pPr>
            <a:endParaRPr lang="zh-CN" altLang="en-US" sz="2500">
              <a:latin typeface="Calibri" panose="020F0502020204030204" charset="0"/>
              <a:ea typeface="黑体" panose="02010609060101010101" pitchFamily="49" charset="-122"/>
              <a:cs typeface="Calibri" panose="020F0502020204030204" charset="0"/>
            </a:endParaRPr>
          </a:p>
          <a:p>
            <a:pPr marL="457200" indent="-457200"/>
            <a:endParaRPr lang="zh-CN" altLang="en-US" sz="2500" b="1">
              <a:latin typeface="Calibri" panose="020F0502020204030204" charset="0"/>
              <a:ea typeface="黑体" panose="02010609060101010101" pitchFamily="49" charset="-122"/>
              <a:cs typeface="Calibri" panose="020F050202020403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sym typeface="+mn-ea"/>
              </a:rPr>
              <a:t>POS tagging methods</a:t>
            </a:r>
            <a:br>
              <a:rPr lang="en-US" altLang="zh-CN"/>
            </a:br>
            <a:endParaRPr lang="zh-CN" altLang="en-US"/>
          </a:p>
        </p:txBody>
      </p:sp>
      <p:sp>
        <p:nvSpPr>
          <p:cNvPr id="3" name="文本框 2"/>
          <p:cNvSpPr txBox="1"/>
          <p:nvPr/>
        </p:nvSpPr>
        <p:spPr>
          <a:xfrm>
            <a:off x="1015365" y="1754505"/>
            <a:ext cx="9331325" cy="3476625"/>
          </a:xfrm>
          <a:prstGeom prst="rect">
            <a:avLst/>
          </a:prstGeom>
          <a:noFill/>
        </p:spPr>
        <p:txBody>
          <a:bodyPr wrap="square" rtlCol="0" anchor="t">
            <a:spAutoFit/>
          </a:bodyPr>
          <a:p>
            <a:pPr marL="342900" indent="-342900">
              <a:lnSpc>
                <a:spcPct val="150000"/>
              </a:lnSpc>
              <a:buFont typeface="Arial" panose="020B0604020202020204" pitchFamily="34" charset="0"/>
              <a:buChar char="•"/>
            </a:pPr>
            <a:r>
              <a:rPr lang="zh-CN" altLang="en-US" sz="2200" b="1">
                <a:solidFill>
                  <a:srgbClr val="FF0000"/>
                </a:solidFill>
                <a:latin typeface="Calibri" panose="020F0502020204030204" charset="0"/>
                <a:ea typeface="黑体" panose="02010609060101010101" pitchFamily="49" charset="-122"/>
                <a:cs typeface="Calibri" panose="020F0502020204030204" charset="0"/>
                <a:sym typeface="+mn-ea"/>
              </a:rPr>
              <a:t>方法：</a:t>
            </a:r>
            <a:endParaRPr lang="zh-CN" altLang="en-US" sz="2200" b="1">
              <a:solidFill>
                <a:srgbClr val="FF0000"/>
              </a:solidFill>
              <a:latin typeface="Calibri" panose="020F0502020204030204" charset="0"/>
              <a:ea typeface="黑体" panose="02010609060101010101" pitchFamily="49" charset="-122"/>
              <a:cs typeface="Calibri" panose="020F0502020204030204" charset="0"/>
            </a:endParaRPr>
          </a:p>
          <a:p>
            <a:pPr marL="457200" indent="-457200">
              <a:lnSpc>
                <a:spcPct val="150000"/>
              </a:lnSpc>
              <a:buFont typeface="Arial" panose="020B0604020202020204" pitchFamily="34" charset="0"/>
              <a:buAutoNum type="arabicPeriod"/>
            </a:pPr>
            <a:r>
              <a:rPr lang="zh-CN" altLang="en-US" sz="2200" b="1">
                <a:latin typeface="Calibri" panose="020F0502020204030204" charset="0"/>
                <a:ea typeface="黑体" panose="02010609060101010101" pitchFamily="49" charset="-122"/>
                <a:cs typeface="Calibri" panose="020F0502020204030204" charset="0"/>
                <a:sym typeface="+mn-ea"/>
              </a:rPr>
              <a:t>基于规则的标注算法</a:t>
            </a:r>
            <a:endParaRPr lang="zh-CN" altLang="en-US" sz="2200" b="1">
              <a:latin typeface="Calibri" panose="020F0502020204030204" charset="0"/>
              <a:ea typeface="黑体" panose="02010609060101010101" pitchFamily="49" charset="-122"/>
              <a:cs typeface="Calibri" panose="020F0502020204030204" charset="0"/>
            </a:endParaRPr>
          </a:p>
          <a:p>
            <a:pPr marL="457200" indent="-457200">
              <a:lnSpc>
                <a:spcPct val="150000"/>
              </a:lnSpc>
              <a:buFont typeface="Arial" panose="020B0604020202020204" pitchFamily="34" charset="0"/>
              <a:buAutoNum type="arabicPeriod"/>
            </a:pPr>
            <a:r>
              <a:rPr lang="zh-CN" altLang="en-US" sz="2200" b="1">
                <a:latin typeface="Calibri" panose="020F0502020204030204" charset="0"/>
                <a:ea typeface="黑体" panose="02010609060101010101" pitchFamily="49" charset="-122"/>
                <a:cs typeface="Calibri" panose="020F0502020204030204" charset="0"/>
                <a:sym typeface="+mn-ea"/>
              </a:rPr>
              <a:t>概率或随机标注算法</a:t>
            </a:r>
            <a:endParaRPr lang="en-US" altLang="zh-CN" sz="2200" b="1">
              <a:latin typeface="Calibri" panose="020F0502020204030204" charset="0"/>
              <a:ea typeface="黑体" panose="02010609060101010101" pitchFamily="49" charset="-122"/>
              <a:cs typeface="Calibri" panose="020F0502020204030204" charset="0"/>
            </a:endParaRPr>
          </a:p>
          <a:p>
            <a:pPr marL="457200" indent="-457200">
              <a:lnSpc>
                <a:spcPct val="150000"/>
              </a:lnSpc>
              <a:buFont typeface="Arial" panose="020B0604020202020204" pitchFamily="34" charset="0"/>
              <a:buAutoNum type="arabicPeriod"/>
            </a:pPr>
            <a:r>
              <a:rPr lang="zh-CN" altLang="en-US" sz="2200" b="1">
                <a:latin typeface="Calibri" panose="020F0502020204030204" charset="0"/>
                <a:ea typeface="黑体" panose="02010609060101010101" pitchFamily="49" charset="-122"/>
                <a:cs typeface="Calibri" panose="020F0502020204030204" charset="0"/>
                <a:sym typeface="+mn-ea"/>
              </a:rPr>
              <a:t>规则和统计方法相结合的词性标注方法</a:t>
            </a:r>
            <a:endParaRPr lang="zh-CN" altLang="en-US" sz="2200" b="1">
              <a:latin typeface="Calibri" panose="020F0502020204030204" charset="0"/>
              <a:ea typeface="黑体" panose="02010609060101010101" pitchFamily="49" charset="-122"/>
              <a:cs typeface="Calibri" panose="020F0502020204030204" charset="0"/>
            </a:endParaRPr>
          </a:p>
          <a:p>
            <a:pPr marL="457200" indent="-457200">
              <a:lnSpc>
                <a:spcPct val="150000"/>
              </a:lnSpc>
              <a:buFont typeface="Arial" panose="020B0604020202020204" pitchFamily="34" charset="0"/>
              <a:buAutoNum type="arabicPeriod"/>
            </a:pPr>
            <a:r>
              <a:rPr lang="zh-CN" altLang="en-US" sz="2200" b="1">
                <a:latin typeface="Calibri" panose="020F0502020204030204" charset="0"/>
                <a:ea typeface="黑体" panose="02010609060101010101" pitchFamily="49" charset="-122"/>
                <a:cs typeface="Calibri" panose="020F0502020204030204" charset="0"/>
                <a:sym typeface="+mn-ea"/>
              </a:rPr>
              <a:t>基于有限状态变换机的词性标注方法</a:t>
            </a:r>
            <a:endParaRPr lang="zh-CN" altLang="en-US" sz="2200" b="1">
              <a:latin typeface="Calibri" panose="020F0502020204030204" charset="0"/>
              <a:ea typeface="黑体" panose="02010609060101010101" pitchFamily="49" charset="-122"/>
              <a:cs typeface="Calibri" panose="020F0502020204030204" charset="0"/>
            </a:endParaRPr>
          </a:p>
          <a:p>
            <a:pPr marL="457200" indent="-457200">
              <a:lnSpc>
                <a:spcPct val="150000"/>
              </a:lnSpc>
              <a:buFont typeface="Arial" panose="020B0604020202020204" pitchFamily="34" charset="0"/>
              <a:buAutoNum type="arabicPeriod"/>
            </a:pPr>
            <a:r>
              <a:rPr lang="zh-CN" altLang="en-US" sz="2200" b="1">
                <a:latin typeface="Calibri" panose="020F0502020204030204" charset="0"/>
                <a:ea typeface="黑体" panose="02010609060101010101" pitchFamily="49" charset="-122"/>
                <a:cs typeface="Calibri" panose="020F0502020204030204" charset="0"/>
                <a:sym typeface="+mn-ea"/>
              </a:rPr>
              <a:t>基于神经网络的词性标注方法</a:t>
            </a:r>
            <a:endParaRPr lang="zh-CN" altLang="en-US" sz="2200" b="1">
              <a:latin typeface="Calibri" panose="020F0502020204030204" charset="0"/>
              <a:ea typeface="黑体" panose="02010609060101010101" pitchFamily="49" charset="-122"/>
              <a:cs typeface="Calibri" panose="020F0502020204030204" charset="0"/>
            </a:endParaRPr>
          </a:p>
          <a:p>
            <a:pPr marL="457200" indent="-457200"/>
            <a:endParaRPr lang="zh-CN" altLang="en-US" sz="2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基于规则的标注</a:t>
            </a:r>
            <a:endParaRPr lang="zh-CN" altLang="en-US"/>
          </a:p>
        </p:txBody>
      </p:sp>
      <p:sp>
        <p:nvSpPr>
          <p:cNvPr id="3" name="文本框 2"/>
          <p:cNvSpPr txBox="1"/>
          <p:nvPr/>
        </p:nvSpPr>
        <p:spPr>
          <a:xfrm>
            <a:off x="1797050" y="1140460"/>
            <a:ext cx="7978140" cy="1476375"/>
          </a:xfrm>
          <a:prstGeom prst="rect">
            <a:avLst/>
          </a:prstGeom>
          <a:noFill/>
        </p:spPr>
        <p:txBody>
          <a:bodyPr wrap="square" rtlCol="0">
            <a:spAutoFit/>
          </a:bodyPr>
          <a:p>
            <a:r>
              <a:rPr lang="en-US" altLang="zh-CN" b="1">
                <a:solidFill>
                  <a:srgbClr val="FF0000"/>
                </a:solidFill>
                <a:latin typeface="Calibri" panose="020F0502020204030204" charset="0"/>
                <a:ea typeface="黑体" panose="02010609060101010101" pitchFamily="49" charset="-122"/>
                <a:cs typeface="Calibri" panose="020F0502020204030204" charset="0"/>
              </a:rPr>
              <a:t>EngCG</a:t>
            </a:r>
            <a:r>
              <a:rPr lang="zh-CN" altLang="en-US" b="1">
                <a:solidFill>
                  <a:srgbClr val="FF0000"/>
                </a:solidFill>
                <a:latin typeface="Calibri" panose="020F0502020204030204" charset="0"/>
                <a:ea typeface="黑体" panose="02010609060101010101" pitchFamily="49" charset="-122"/>
                <a:cs typeface="Calibri" panose="020F0502020204030204" charset="0"/>
              </a:rPr>
              <a:t>标注算法：约束语法的方法</a:t>
            </a:r>
            <a:endParaRPr lang="zh-CN" altLang="en-US" b="1">
              <a:solidFill>
                <a:srgbClr val="FF0000"/>
              </a:solidFill>
              <a:latin typeface="Calibri" panose="020F0502020204030204" charset="0"/>
              <a:ea typeface="黑体" panose="02010609060101010101" pitchFamily="49" charset="-122"/>
              <a:cs typeface="Calibri" panose="020F0502020204030204" charset="0"/>
            </a:endParaRPr>
          </a:p>
          <a:p>
            <a:endParaRPr lang="zh-CN" altLang="en-US">
              <a:latin typeface="Calibri" panose="020F0502020204030204" charset="0"/>
              <a:ea typeface="黑体" panose="02010609060101010101" pitchFamily="49" charset="-122"/>
              <a:cs typeface="Calibri" panose="020F0502020204030204" charset="0"/>
            </a:endParaRPr>
          </a:p>
          <a:p>
            <a:pPr marL="285750" indent="-285750">
              <a:buFont typeface="Arial" panose="020B0604020202020204" pitchFamily="34" charset="0"/>
              <a:buChar char="•"/>
            </a:pPr>
            <a:r>
              <a:rPr lang="en-US" altLang="zh-CN">
                <a:latin typeface="Calibri" panose="020F0502020204030204" charset="0"/>
                <a:ea typeface="黑体" panose="02010609060101010101" pitchFamily="49" charset="-122"/>
                <a:cs typeface="Calibri" panose="020F0502020204030204" charset="0"/>
              </a:rPr>
              <a:t>SV</a:t>
            </a:r>
            <a:r>
              <a:rPr lang="zh-CN" altLang="en-US">
                <a:latin typeface="Calibri" panose="020F0502020204030204" charset="0"/>
                <a:ea typeface="黑体" panose="02010609060101010101" pitchFamily="49" charset="-122"/>
                <a:cs typeface="Calibri" panose="020F0502020204030204" charset="0"/>
              </a:rPr>
              <a:t>表示只带主语的动词</a:t>
            </a:r>
            <a:r>
              <a:rPr lang="en-US" altLang="zh-CN">
                <a:latin typeface="Calibri" panose="020F0502020204030204" charset="0"/>
                <a:ea typeface="黑体" panose="02010609060101010101" pitchFamily="49" charset="-122"/>
                <a:cs typeface="Calibri" panose="020F0502020204030204" charset="0"/>
              </a:rPr>
              <a:t>nothing happened</a:t>
            </a:r>
            <a:endParaRPr lang="zh-CN" altLang="en-US">
              <a:latin typeface="Calibri" panose="020F0502020204030204" charset="0"/>
              <a:ea typeface="黑体" panose="02010609060101010101" pitchFamily="49" charset="-122"/>
              <a:cs typeface="Calibri" panose="020F0502020204030204" charset="0"/>
            </a:endParaRPr>
          </a:p>
          <a:p>
            <a:pPr marL="285750" indent="-285750">
              <a:buFont typeface="Arial" panose="020B0604020202020204" pitchFamily="34" charset="0"/>
              <a:buChar char="•"/>
            </a:pPr>
            <a:r>
              <a:rPr lang="en-US" altLang="zh-CN">
                <a:latin typeface="Calibri" panose="020F0502020204030204" charset="0"/>
                <a:ea typeface="黑体" panose="02010609060101010101" pitchFamily="49" charset="-122"/>
                <a:cs typeface="Calibri" panose="020F0502020204030204" charset="0"/>
              </a:rPr>
              <a:t>SVO</a:t>
            </a:r>
            <a:r>
              <a:rPr lang="zh-CN" altLang="en-US">
                <a:latin typeface="Calibri" panose="020F0502020204030204" charset="0"/>
                <a:ea typeface="黑体" panose="02010609060101010101" pitchFamily="49" charset="-122"/>
                <a:cs typeface="Calibri" panose="020F0502020204030204" charset="0"/>
              </a:rPr>
              <a:t>表示带主语和宾语的动词</a:t>
            </a:r>
            <a:r>
              <a:rPr lang="en-US" altLang="zh-CN">
                <a:latin typeface="Calibri" panose="020F0502020204030204" charset="0"/>
                <a:ea typeface="黑体" panose="02010609060101010101" pitchFamily="49" charset="-122"/>
                <a:cs typeface="Calibri" panose="020F0502020204030204" charset="0"/>
              </a:rPr>
              <a:t>I showed the film.</a:t>
            </a:r>
            <a:endParaRPr lang="zh-CN" altLang="en-US">
              <a:latin typeface="Calibri" panose="020F0502020204030204" charset="0"/>
              <a:ea typeface="黑体" panose="02010609060101010101" pitchFamily="49" charset="-122"/>
              <a:cs typeface="Calibri" panose="020F0502020204030204" charset="0"/>
            </a:endParaRPr>
          </a:p>
          <a:p>
            <a:pPr marL="285750" indent="-285750">
              <a:buFont typeface="Arial" panose="020B0604020202020204" pitchFamily="34" charset="0"/>
              <a:buChar char="•"/>
            </a:pPr>
            <a:r>
              <a:rPr lang="en-US" altLang="zh-CN">
                <a:latin typeface="Calibri" panose="020F0502020204030204" charset="0"/>
                <a:ea typeface="黑体" panose="02010609060101010101" pitchFamily="49" charset="-122"/>
                <a:cs typeface="Calibri" panose="020F0502020204030204" charset="0"/>
              </a:rPr>
              <a:t>SVOO</a:t>
            </a:r>
            <a:r>
              <a:rPr lang="zh-CN" altLang="en-US">
                <a:latin typeface="Calibri" panose="020F0502020204030204" charset="0"/>
                <a:ea typeface="黑体" panose="02010609060101010101" pitchFamily="49" charset="-122"/>
                <a:cs typeface="Calibri" panose="020F0502020204030204" charset="0"/>
              </a:rPr>
              <a:t>表示带一个主语和两个补语的动词</a:t>
            </a:r>
            <a:r>
              <a:rPr lang="en-US" altLang="zh-CN">
                <a:latin typeface="Calibri" panose="020F0502020204030204" charset="0"/>
                <a:ea typeface="黑体" panose="02010609060101010101" pitchFamily="49" charset="-122"/>
                <a:cs typeface="Calibri" panose="020F0502020204030204" charset="0"/>
              </a:rPr>
              <a:t>She showed her the ball.</a:t>
            </a:r>
            <a:endParaRPr lang="en-US" altLang="zh-CN">
              <a:latin typeface="Calibri" panose="020F0502020204030204" charset="0"/>
              <a:ea typeface="黑体" panose="02010609060101010101" pitchFamily="49" charset="-122"/>
              <a:cs typeface="Calibri" panose="020F0502020204030204" charset="0"/>
            </a:endParaRPr>
          </a:p>
        </p:txBody>
      </p:sp>
      <p:sp>
        <p:nvSpPr>
          <p:cNvPr id="4" name="文本框 3"/>
          <p:cNvSpPr txBox="1"/>
          <p:nvPr/>
        </p:nvSpPr>
        <p:spPr>
          <a:xfrm>
            <a:off x="1797050" y="2616835"/>
            <a:ext cx="9131935" cy="3692525"/>
          </a:xfrm>
          <a:prstGeom prst="rect">
            <a:avLst/>
          </a:prstGeom>
          <a:noFill/>
        </p:spPr>
        <p:txBody>
          <a:bodyPr wrap="square" rtlCol="0">
            <a:spAutoFit/>
          </a:bodyPr>
          <a:p>
            <a:r>
              <a:rPr lang="en-US" altLang="zh-CN" b="1"/>
              <a:t>Process:</a:t>
            </a:r>
            <a:endParaRPr lang="en-US" altLang="zh-CN" b="1"/>
          </a:p>
          <a:p>
            <a:r>
              <a:rPr lang="en-US" altLang="zh-CN" b="1"/>
              <a:t>Step 1. </a:t>
            </a:r>
            <a:r>
              <a:rPr lang="zh-CN" altLang="en-US" b="1"/>
              <a:t>每个单词都要经过双层的词表转录机，然后该单词所有可能的词类都返回到它的条目上。比如：</a:t>
            </a:r>
            <a:r>
              <a:rPr lang="en-US" altLang="zh-CN" b="1"/>
              <a:t>[Pavlov had shown that salivation...]</a:t>
            </a:r>
            <a:endParaRPr lang="en-US" altLang="zh-CN" b="1"/>
          </a:p>
          <a:p>
            <a:endParaRPr lang="zh-CN" altLang="en-US"/>
          </a:p>
          <a:p>
            <a:r>
              <a:rPr lang="en-US" altLang="zh-CN"/>
              <a:t>Pavlov	</a:t>
            </a:r>
            <a:r>
              <a:rPr lang="en-US" altLang="zh-CN" b="1"/>
              <a:t>PAVLOV N NOM SG PROPER</a:t>
            </a:r>
            <a:endParaRPr lang="en-US" altLang="zh-CN" b="1"/>
          </a:p>
          <a:p>
            <a:r>
              <a:rPr lang="en-US" altLang="zh-CN"/>
              <a:t>had		HAVE V PAST VFIN SVO</a:t>
            </a:r>
            <a:endParaRPr lang="en-US" altLang="zh-CN"/>
          </a:p>
          <a:p>
            <a:r>
              <a:rPr lang="en-US" altLang="zh-CN"/>
              <a:t>		</a:t>
            </a:r>
            <a:r>
              <a:rPr lang="en-US" altLang="zh-CN" b="1"/>
              <a:t>HAVE PCP2 SVO</a:t>
            </a:r>
            <a:endParaRPr lang="en-US" altLang="zh-CN" b="1"/>
          </a:p>
          <a:p>
            <a:r>
              <a:rPr lang="en-US" altLang="zh-CN"/>
              <a:t>shown	</a:t>
            </a:r>
            <a:r>
              <a:rPr lang="en-US" altLang="zh-CN" b="1"/>
              <a:t>SHOWN PCP2 SVOO SVO SV</a:t>
            </a:r>
            <a:endParaRPr lang="en-US" altLang="zh-CN" b="1"/>
          </a:p>
          <a:p>
            <a:r>
              <a:rPr lang="en-US" altLang="zh-CN"/>
              <a:t>that		ADV</a:t>
            </a:r>
            <a:endParaRPr lang="en-US" altLang="zh-CN"/>
          </a:p>
          <a:p>
            <a:r>
              <a:rPr lang="en-US" altLang="zh-CN"/>
              <a:t>		PRON DEM SG</a:t>
            </a:r>
            <a:endParaRPr lang="en-US" altLang="zh-CN"/>
          </a:p>
          <a:p>
            <a:r>
              <a:rPr lang="en-US" altLang="zh-CN"/>
              <a:t>		DET CENTRAL DEM SG</a:t>
            </a:r>
            <a:endParaRPr lang="en-US" altLang="zh-CN"/>
          </a:p>
          <a:p>
            <a:r>
              <a:rPr lang="en-US" altLang="zh-CN"/>
              <a:t>		</a:t>
            </a:r>
            <a:r>
              <a:rPr lang="en-US" altLang="zh-CN" b="1"/>
              <a:t>CS</a:t>
            </a:r>
            <a:endParaRPr lang="en-US" altLang="zh-CN" b="1"/>
          </a:p>
          <a:p>
            <a:r>
              <a:rPr lang="en-US" altLang="zh-CN"/>
              <a:t>salivation </a:t>
            </a:r>
            <a:r>
              <a:rPr lang="en-US" altLang="zh-CN" b="1"/>
              <a:t>N NOM SG</a:t>
            </a:r>
            <a:endParaRPr lang="en-US" altLang="zh-CN"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基于规则的标注</a:t>
            </a:r>
            <a:endParaRPr lang="zh-CN" altLang="en-US"/>
          </a:p>
        </p:txBody>
      </p:sp>
      <p:sp>
        <p:nvSpPr>
          <p:cNvPr id="4" name="文本框 3"/>
          <p:cNvSpPr txBox="1"/>
          <p:nvPr/>
        </p:nvSpPr>
        <p:spPr>
          <a:xfrm>
            <a:off x="1250315" y="1463040"/>
            <a:ext cx="10386695" cy="4246245"/>
          </a:xfrm>
          <a:prstGeom prst="rect">
            <a:avLst/>
          </a:prstGeom>
          <a:noFill/>
        </p:spPr>
        <p:txBody>
          <a:bodyPr wrap="square" rtlCol="0">
            <a:spAutoFit/>
          </a:bodyPr>
          <a:p>
            <a:r>
              <a:rPr lang="en-US" altLang="zh-CN" b="1"/>
              <a:t>Process:</a:t>
            </a:r>
            <a:endParaRPr lang="en-US" altLang="zh-CN" b="1"/>
          </a:p>
          <a:p>
            <a:r>
              <a:rPr lang="en-US" altLang="zh-CN" b="1"/>
              <a:t>Step 2. </a:t>
            </a:r>
            <a:r>
              <a:rPr lang="zh-CN" b="1"/>
              <a:t>把</a:t>
            </a:r>
            <a:r>
              <a:rPr lang="zh-CN" b="1">
                <a:solidFill>
                  <a:srgbClr val="FF0000"/>
                </a:solidFill>
              </a:rPr>
              <a:t>大量的约束规则</a:t>
            </a:r>
            <a:r>
              <a:rPr lang="zh-CN" b="1"/>
              <a:t>应用与输入的句子中，然后去掉那些不正确的词类。</a:t>
            </a:r>
            <a:endParaRPr lang="zh-CN" b="1"/>
          </a:p>
          <a:p>
            <a:r>
              <a:rPr lang="en-US" altLang="zh-CN" b="1"/>
              <a:t>EngCG-2</a:t>
            </a:r>
            <a:r>
              <a:rPr lang="zh-CN" altLang="en-US" b="1"/>
              <a:t>系统中，</a:t>
            </a:r>
            <a:r>
              <a:rPr lang="en-US" altLang="zh-CN" b="1"/>
              <a:t> </a:t>
            </a:r>
            <a:r>
              <a:rPr lang="zh-CN" altLang="en-US" b="1"/>
              <a:t>有</a:t>
            </a:r>
            <a:r>
              <a:rPr lang="en-US" altLang="zh-CN" b="1"/>
              <a:t>3744</a:t>
            </a:r>
            <a:r>
              <a:rPr lang="zh-CN" altLang="en-US" b="1"/>
              <a:t>条规则。</a:t>
            </a:r>
            <a:endParaRPr lang="zh-CN" altLang="en-US" b="1"/>
          </a:p>
          <a:p>
            <a:endParaRPr lang="zh-CN" altLang="en-US"/>
          </a:p>
          <a:p>
            <a:pPr marL="285750" indent="-285750">
              <a:buFont typeface="Arial" panose="020B0604020202020204" pitchFamily="34" charset="0"/>
              <a:buChar char="•"/>
            </a:pPr>
            <a:r>
              <a:rPr lang="zh-CN" altLang="en-US" b="1"/>
              <a:t>比如：在句子</a:t>
            </a:r>
            <a:r>
              <a:rPr lang="en-US" altLang="zh-CN" b="1"/>
              <a:t>it isn’t that odd</a:t>
            </a:r>
            <a:r>
              <a:rPr lang="zh-CN" altLang="en-US" b="1"/>
              <a:t>中</a:t>
            </a:r>
            <a:r>
              <a:rPr lang="en-US" altLang="zh-CN" b="1"/>
              <a:t>that</a:t>
            </a:r>
            <a:r>
              <a:rPr lang="zh-CN" altLang="en-US" b="1"/>
              <a:t>是</a:t>
            </a:r>
            <a:r>
              <a:rPr lang="en-US" altLang="zh-CN" b="1"/>
              <a:t>ADV</a:t>
            </a:r>
            <a:r>
              <a:rPr lang="zh-CN" altLang="en-US" b="1"/>
              <a:t>。</a:t>
            </a:r>
            <a:endParaRPr lang="zh-CN" altLang="en-US" b="1"/>
          </a:p>
          <a:p>
            <a:endParaRPr lang="zh-CN" altLang="en-US" b="1">
              <a:solidFill>
                <a:schemeClr val="accent4"/>
              </a:solidFill>
            </a:endParaRPr>
          </a:p>
          <a:p>
            <a:endParaRPr lang="en-US" altLang="zh-CN" b="1" u="sng">
              <a:solidFill>
                <a:srgbClr val="FF0000"/>
              </a:solidFill>
            </a:endParaRPr>
          </a:p>
          <a:p>
            <a:r>
              <a:rPr lang="en-US" altLang="zh-CN" b="1" u="sng">
                <a:solidFill>
                  <a:srgbClr val="FF0000"/>
                </a:solidFill>
              </a:rPr>
              <a:t>ADVERBIAL-THAT RULE</a:t>
            </a:r>
            <a:endParaRPr lang="en-US" altLang="zh-CN" b="1" u="sng">
              <a:solidFill>
                <a:srgbClr val="FF0000"/>
              </a:solidFill>
            </a:endParaRPr>
          </a:p>
          <a:p>
            <a:r>
              <a:rPr lang="en-US" altLang="zh-CN" b="1">
                <a:solidFill>
                  <a:schemeClr val="accent4"/>
                </a:solidFill>
              </a:rPr>
              <a:t>Given input: ”that”</a:t>
            </a:r>
            <a:endParaRPr lang="en-US" altLang="zh-CN" b="1">
              <a:solidFill>
                <a:schemeClr val="accent4"/>
              </a:solidFill>
            </a:endParaRPr>
          </a:p>
          <a:p>
            <a:r>
              <a:rPr lang="en-US" altLang="zh-CN" b="1">
                <a:solidFill>
                  <a:schemeClr val="accent4"/>
                </a:solidFill>
              </a:rPr>
              <a:t>if </a:t>
            </a:r>
            <a:endParaRPr lang="en-US" altLang="zh-CN" b="1">
              <a:solidFill>
                <a:schemeClr val="accent4"/>
              </a:solidFill>
            </a:endParaRPr>
          </a:p>
          <a:p>
            <a:r>
              <a:rPr lang="en-US" altLang="zh-CN" b="1">
                <a:solidFill>
                  <a:schemeClr val="accent4"/>
                </a:solidFill>
              </a:rPr>
              <a:t>(+1 A/ADV/QUANT);  </a:t>
            </a:r>
            <a:r>
              <a:rPr lang="zh-CN" altLang="en-US" b="1">
                <a:solidFill>
                  <a:schemeClr val="accent4"/>
                </a:solidFill>
              </a:rPr>
              <a:t>如果下一个单词是</a:t>
            </a:r>
            <a:r>
              <a:rPr lang="en-US" altLang="zh-CN" b="1">
                <a:solidFill>
                  <a:schemeClr val="accent4"/>
                </a:solidFill>
              </a:rPr>
              <a:t>a</a:t>
            </a:r>
            <a:r>
              <a:rPr lang="zh-CN" altLang="en-US" b="1">
                <a:solidFill>
                  <a:schemeClr val="accent4"/>
                </a:solidFill>
              </a:rPr>
              <a:t>或者</a:t>
            </a:r>
            <a:r>
              <a:rPr lang="en-US" altLang="zh-CN" b="1">
                <a:solidFill>
                  <a:schemeClr val="accent4"/>
                </a:solidFill>
              </a:rPr>
              <a:t>adv</a:t>
            </a:r>
            <a:r>
              <a:rPr lang="zh-CN" altLang="en-US" b="1">
                <a:solidFill>
                  <a:schemeClr val="accent4"/>
                </a:solidFill>
              </a:rPr>
              <a:t>或者</a:t>
            </a:r>
            <a:r>
              <a:rPr lang="en-US" altLang="zh-CN" b="1">
                <a:solidFill>
                  <a:schemeClr val="accent4"/>
                </a:solidFill>
              </a:rPr>
              <a:t>quantifier</a:t>
            </a:r>
            <a:endParaRPr lang="en-US" altLang="zh-CN" b="1">
              <a:solidFill>
                <a:schemeClr val="accent4"/>
              </a:solidFill>
            </a:endParaRPr>
          </a:p>
          <a:p>
            <a:r>
              <a:rPr lang="en-US" altLang="zh-CN" b="1">
                <a:solidFill>
                  <a:schemeClr val="accent4"/>
                </a:solidFill>
              </a:rPr>
              <a:t>(+2 SENT-LIM);      </a:t>
            </a:r>
            <a:r>
              <a:rPr lang="zh-CN" altLang="en-US" b="1">
                <a:solidFill>
                  <a:schemeClr val="accent4"/>
                </a:solidFill>
              </a:rPr>
              <a:t>并且它后面是句子的结界</a:t>
            </a:r>
            <a:endParaRPr lang="zh-CN" altLang="en-US" b="1">
              <a:solidFill>
                <a:schemeClr val="accent4"/>
              </a:solidFill>
            </a:endParaRPr>
          </a:p>
          <a:p>
            <a:r>
              <a:rPr lang="en-US" altLang="zh-CN" b="1">
                <a:solidFill>
                  <a:schemeClr val="accent4"/>
                </a:solidFill>
              </a:rPr>
              <a:t>(NOT -1 SVOC/A); </a:t>
            </a:r>
            <a:r>
              <a:rPr lang="zh-CN" altLang="en-US" b="1">
                <a:solidFill>
                  <a:schemeClr val="accent4"/>
                </a:solidFill>
              </a:rPr>
              <a:t>并且它前面一个单词不是像</a:t>
            </a:r>
            <a:r>
              <a:rPr lang="en-US" altLang="zh-CN" b="1">
                <a:solidFill>
                  <a:schemeClr val="accent4"/>
                </a:solidFill>
              </a:rPr>
              <a:t>consider</a:t>
            </a:r>
            <a:r>
              <a:rPr lang="zh-CN" altLang="en-US" b="1">
                <a:solidFill>
                  <a:schemeClr val="accent4"/>
                </a:solidFill>
              </a:rPr>
              <a:t>这样的动词，这种动词允许</a:t>
            </a:r>
            <a:r>
              <a:rPr lang="en-US" altLang="zh-CN" b="1">
                <a:solidFill>
                  <a:schemeClr val="accent4"/>
                </a:solidFill>
              </a:rPr>
              <a:t>adjs</a:t>
            </a:r>
            <a:r>
              <a:rPr lang="zh-CN" altLang="en-US" b="1">
                <a:solidFill>
                  <a:schemeClr val="accent4"/>
                </a:solidFill>
              </a:rPr>
              <a:t>作为宾语补足语；</a:t>
            </a:r>
            <a:endParaRPr lang="zh-CN" altLang="en-US" b="1">
              <a:solidFill>
                <a:schemeClr val="accent4"/>
              </a:solidFill>
            </a:endParaRPr>
          </a:p>
          <a:p>
            <a:r>
              <a:rPr lang="en-US" altLang="zh-CN" b="1">
                <a:solidFill>
                  <a:schemeClr val="accent4"/>
                </a:solidFill>
              </a:rPr>
              <a:t> then eliminate non-ADV tags</a:t>
            </a:r>
            <a:endParaRPr lang="en-US" altLang="zh-CN" b="1">
              <a:solidFill>
                <a:schemeClr val="accent4"/>
              </a:solidFill>
            </a:endParaRPr>
          </a:p>
          <a:p>
            <a:r>
              <a:rPr lang="en-US" altLang="zh-CN" b="1">
                <a:solidFill>
                  <a:schemeClr val="accent4"/>
                </a:solidFill>
              </a:rPr>
              <a:t>else eliminate ADV tags</a:t>
            </a:r>
            <a:endParaRPr lang="en-US" altLang="zh-CN" b="1">
              <a:solidFill>
                <a:schemeClr val="accent4"/>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a:sym typeface="+mn-ea"/>
              </a:rPr>
              <a:t>基于规则的标注</a:t>
            </a:r>
            <a:br>
              <a:rPr lang="zh-CN" altLang="en-US"/>
            </a:br>
            <a:endParaRPr lang="zh-CN" altLang="en-US"/>
          </a:p>
        </p:txBody>
      </p:sp>
      <p:sp>
        <p:nvSpPr>
          <p:cNvPr id="3" name="文本框 2"/>
          <p:cNvSpPr txBox="1"/>
          <p:nvPr/>
        </p:nvSpPr>
        <p:spPr>
          <a:xfrm>
            <a:off x="724535" y="1128395"/>
            <a:ext cx="10488295" cy="5677535"/>
          </a:xfrm>
          <a:prstGeom prst="rect">
            <a:avLst/>
          </a:prstGeom>
          <a:noFill/>
        </p:spPr>
        <p:txBody>
          <a:bodyPr wrap="square" rtlCol="0" anchor="t">
            <a:spAutoFit/>
          </a:bodyPr>
          <a:p>
            <a:pPr>
              <a:lnSpc>
                <a:spcPct val="150000"/>
              </a:lnSpc>
            </a:pPr>
            <a:r>
              <a:rPr lang="zh-CN" altLang="en-US" sz="2200">
                <a:latin typeface="黑体" panose="02010609060101010101" pitchFamily="49" charset="-122"/>
                <a:ea typeface="黑体" panose="02010609060101010101" pitchFamily="49" charset="-122"/>
                <a:cs typeface="黑体" panose="02010609060101010101" pitchFamily="49" charset="-122"/>
              </a:rPr>
              <a:t>中文规则：</a:t>
            </a:r>
            <a:endParaRPr lang="zh-CN" altLang="en-US" sz="2200">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rPr>
              <a:t>(1)并列鉴别规则</a:t>
            </a:r>
            <a:endPar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200">
                <a:latin typeface="黑体" panose="02010609060101010101" pitchFamily="49" charset="-122"/>
                <a:ea typeface="黑体" panose="02010609060101010101" pitchFamily="49" charset="-122"/>
                <a:cs typeface="黑体" panose="02010609060101010101" pitchFamily="49" charset="-122"/>
              </a:rPr>
              <a:t>如：体现了人民的要求(N/V ?)和愿望(N，非兼类)。</a:t>
            </a:r>
            <a:endParaRPr lang="zh-CN" altLang="en-US" sz="2200">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rPr>
              <a:t>(2)同境鉴别规则</a:t>
            </a:r>
            <a:endPar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200">
                <a:latin typeface="黑体" panose="02010609060101010101" pitchFamily="49" charset="-122"/>
                <a:ea typeface="黑体" panose="02010609060101010101" pitchFamily="49" charset="-122"/>
                <a:cs typeface="黑体" panose="02010609060101010101" pitchFamily="49" charset="-122"/>
              </a:rPr>
              <a:t>如：一个优秀的企业必须具备一流的产品(名词，非兼类)、一流的管理(N/V ?)和一流的服务(N/V ?)。</a:t>
            </a:r>
            <a:endParaRPr lang="zh-CN" altLang="en-US" sz="2200">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rPr>
              <a:t>(3)区别词鉴别规则(区别词只能直接修饰名词)</a:t>
            </a:r>
            <a:endPar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200">
                <a:latin typeface="黑体" panose="02010609060101010101" pitchFamily="49" charset="-122"/>
                <a:ea typeface="黑体" panose="02010609060101010101" pitchFamily="49" charset="-122"/>
                <a:cs typeface="黑体" panose="02010609060101010101" pitchFamily="49" charset="-122"/>
              </a:rPr>
              <a:t>如：这次大型(区别词，非兼类)调查(V/N ?)历时半年。</a:t>
            </a:r>
            <a:endParaRPr lang="zh-CN" altLang="en-US" sz="2200">
              <a:latin typeface="黑体" panose="02010609060101010101" pitchFamily="49" charset="-122"/>
              <a:ea typeface="黑体" panose="02010609060101010101" pitchFamily="49" charset="-122"/>
              <a:cs typeface="黑体" panose="02010609060101010101" pitchFamily="49" charset="-122"/>
            </a:endParaRPr>
          </a:p>
          <a:p>
            <a:pPr algn="l">
              <a:lnSpc>
                <a:spcPct val="150000"/>
              </a:lnSpc>
              <a:buClrTx/>
              <a:buSzTx/>
              <a:buFontTx/>
            </a:pPr>
            <a:r>
              <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rPr>
              <a:t>(4) 唯名形容词鉴别规则(有些形容词只能直接修饰名词)</a:t>
            </a:r>
            <a:endPar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200">
                <a:latin typeface="黑体" panose="02010609060101010101" pitchFamily="49" charset="-122"/>
                <a:ea typeface="黑体" panose="02010609060101010101" pitchFamily="49" charset="-122"/>
                <a:cs typeface="黑体" panose="02010609060101010101" pitchFamily="49" charset="-122"/>
              </a:rPr>
              <a:t>如：重大（唯名形容词）损失（N/V ?）</a:t>
            </a:r>
            <a:endParaRPr lang="zh-CN" altLang="en-US" sz="2200">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200">
                <a:latin typeface="黑体" panose="02010609060101010101" pitchFamily="49" charset="-122"/>
                <a:ea typeface="黑体" panose="02010609060101010101" pitchFamily="49" charset="-122"/>
                <a:cs typeface="黑体" panose="02010609060101010101" pitchFamily="49" charset="-122"/>
              </a:rPr>
              <a:t>巨大（唯名形容词）影响（N/V ?）</a:t>
            </a:r>
            <a:endParaRPr lang="zh-CN" altLang="en-US" sz="220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a:sym typeface="+mn-ea"/>
              </a:rPr>
              <a:t>基于规则的标注</a:t>
            </a:r>
            <a:endParaRPr lang="zh-CN" altLang="en-US"/>
          </a:p>
        </p:txBody>
      </p:sp>
      <p:sp>
        <p:nvSpPr>
          <p:cNvPr id="3" name="文本框 2"/>
          <p:cNvSpPr txBox="1"/>
          <p:nvPr/>
        </p:nvSpPr>
        <p:spPr>
          <a:xfrm>
            <a:off x="963295" y="1443355"/>
            <a:ext cx="7836535" cy="4661535"/>
          </a:xfrm>
          <a:prstGeom prst="rect">
            <a:avLst/>
          </a:prstGeom>
          <a:noFill/>
        </p:spPr>
        <p:txBody>
          <a:bodyPr wrap="square" rtlCol="0" anchor="t">
            <a:spAutoFit/>
          </a:bodyPr>
          <a:p>
            <a:pPr>
              <a:lnSpc>
                <a:spcPct val="150000"/>
              </a:lnSpc>
            </a:pPr>
            <a:r>
              <a:rPr lang="zh-CN" altLang="en-US" sz="2200">
                <a:latin typeface="黑体" panose="02010609060101010101" pitchFamily="49" charset="-122"/>
                <a:ea typeface="黑体" panose="02010609060101010101" pitchFamily="49" charset="-122"/>
                <a:cs typeface="黑体" panose="02010609060101010101" pitchFamily="49" charset="-122"/>
              </a:rPr>
              <a:t>根据词语的结构建立词性标注规则</a:t>
            </a:r>
            <a:endParaRPr lang="zh-CN" altLang="en-US" sz="2200">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rPr>
              <a:t>(1) 词缀（前缀、后缀）规则</a:t>
            </a:r>
            <a:endPar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200">
                <a:latin typeface="黑体" panose="02010609060101010101" pitchFamily="49" charset="-122"/>
                <a:ea typeface="黑体" panose="02010609060101010101" pitchFamily="49" charset="-122"/>
                <a:cs typeface="黑体" panose="02010609060101010101" pitchFamily="49" charset="-122"/>
              </a:rPr>
              <a:t>形容词：蓝茵茵，绿油油，金灿灿，…</a:t>
            </a:r>
            <a:endParaRPr lang="zh-CN" altLang="en-US" sz="2200">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200">
                <a:latin typeface="黑体" panose="02010609060101010101" pitchFamily="49" charset="-122"/>
                <a:ea typeface="黑体" panose="02010609060101010101" pitchFamily="49" charset="-122"/>
                <a:cs typeface="黑体" panose="02010609060101010101" pitchFamily="49" charset="-122"/>
              </a:rPr>
              <a:t>数量词：一片片，一次次，一回回，…</a:t>
            </a:r>
            <a:endParaRPr lang="zh-CN" altLang="en-US" sz="2200">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200">
                <a:latin typeface="黑体" panose="02010609060101010101" pitchFamily="49" charset="-122"/>
                <a:ea typeface="黑体" panose="02010609060101010101" pitchFamily="49" charset="-122"/>
                <a:cs typeface="黑体" panose="02010609060101010101" pitchFamily="49" charset="-122"/>
              </a:rPr>
              <a:t>人名简称：李总，张工，刘老，…</a:t>
            </a:r>
            <a:endParaRPr lang="zh-CN" altLang="en-US" sz="2200">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200">
                <a:latin typeface="黑体" panose="02010609060101010101" pitchFamily="49" charset="-122"/>
                <a:ea typeface="黑体" panose="02010609060101010101" pitchFamily="49" charset="-122"/>
                <a:cs typeface="黑体" panose="02010609060101010101" pitchFamily="49" charset="-122"/>
              </a:rPr>
              <a:t>其他：年轻化，知识化，…{化}</a:t>
            </a:r>
            <a:endParaRPr lang="zh-CN" altLang="en-US" sz="2200">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200">
                <a:latin typeface="黑体" panose="02010609060101010101" pitchFamily="49" charset="-122"/>
                <a:ea typeface="黑体" panose="02010609060101010101" pitchFamily="49" charset="-122"/>
                <a:cs typeface="黑体" panose="02010609060101010101" pitchFamily="49" charset="-122"/>
              </a:rPr>
              <a:t>篮球赛，足球赛，…{赛} </a:t>
            </a:r>
            <a:endParaRPr lang="zh-CN" altLang="en-US" sz="2200">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rPr>
              <a:t>(2) 重叠词规则</a:t>
            </a:r>
            <a:endPar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200">
                <a:latin typeface="黑体" panose="02010609060101010101" pitchFamily="49" charset="-122"/>
                <a:ea typeface="黑体" panose="02010609060101010101" pitchFamily="49" charset="-122"/>
                <a:cs typeface="黑体" panose="02010609060101010101" pitchFamily="49" charset="-122"/>
              </a:rPr>
              <a:t>看看，瞧瞧，高高兴兴，热热闹闹，…</a:t>
            </a:r>
            <a:endParaRPr lang="zh-CN" altLang="en-US" sz="220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3435985" y="1885950"/>
            <a:ext cx="4350385" cy="735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a:t>The  boy  knocked   at   the   watermelon.</a:t>
            </a:r>
            <a:endParaRPr lang="en-US" altLang="zh-CN"/>
          </a:p>
        </p:txBody>
      </p:sp>
      <p:sp>
        <p:nvSpPr>
          <p:cNvPr id="4" name="矩形 3"/>
          <p:cNvSpPr/>
          <p:nvPr/>
        </p:nvSpPr>
        <p:spPr>
          <a:xfrm>
            <a:off x="3435985" y="3060700"/>
            <a:ext cx="4350385" cy="735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a:t>[DET]   [N]     [V]      [P]  [DET]   [N]</a:t>
            </a:r>
            <a:endParaRPr lang="en-US" altLang="zh-CN"/>
          </a:p>
        </p:txBody>
      </p:sp>
      <p:sp>
        <p:nvSpPr>
          <p:cNvPr id="5" name="文本框 4"/>
          <p:cNvSpPr txBox="1"/>
          <p:nvPr/>
        </p:nvSpPr>
        <p:spPr>
          <a:xfrm>
            <a:off x="2153920" y="2070100"/>
            <a:ext cx="1041400" cy="368300"/>
          </a:xfrm>
          <a:prstGeom prst="rect">
            <a:avLst/>
          </a:prstGeom>
          <a:noFill/>
        </p:spPr>
        <p:txBody>
          <a:bodyPr wrap="square" rtlCol="0">
            <a:spAutoFit/>
          </a:bodyPr>
          <a:p>
            <a:r>
              <a:rPr lang="en-US" altLang="zh-CN"/>
              <a:t>Input:X</a:t>
            </a:r>
            <a:endParaRPr lang="en-US" altLang="zh-CN"/>
          </a:p>
        </p:txBody>
      </p:sp>
      <p:sp>
        <p:nvSpPr>
          <p:cNvPr id="6" name="文本框 5"/>
          <p:cNvSpPr txBox="1"/>
          <p:nvPr/>
        </p:nvSpPr>
        <p:spPr>
          <a:xfrm>
            <a:off x="2153920" y="3244215"/>
            <a:ext cx="1041400" cy="368300"/>
          </a:xfrm>
          <a:prstGeom prst="rect">
            <a:avLst/>
          </a:prstGeom>
          <a:noFill/>
        </p:spPr>
        <p:txBody>
          <a:bodyPr wrap="square" rtlCol="0">
            <a:spAutoFit/>
          </a:bodyPr>
          <a:p>
            <a:r>
              <a:rPr lang="en-US" altLang="zh-CN"/>
              <a:t>Output:Y</a:t>
            </a:r>
            <a:endParaRPr lang="en-US" altLang="zh-CN"/>
          </a:p>
        </p:txBody>
      </p:sp>
      <p:sp>
        <p:nvSpPr>
          <p:cNvPr id="2" name="标题 1"/>
          <p:cNvSpPr>
            <a:spLocks noGrp="1"/>
          </p:cNvSpPr>
          <p:nvPr>
            <p:ph type="title"/>
          </p:nvPr>
        </p:nvSpPr>
        <p:spPr/>
        <p:txBody>
          <a:bodyPr/>
          <a:p>
            <a:r>
              <a:rPr lang="zh-CN" altLang="en-US"/>
              <a:t>概率或随机标注</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6" name="图片 5"/>
          <p:cNvPicPr/>
          <p:nvPr/>
        </p:nvPicPr>
        <p:blipFill>
          <a:blip r:embed="rId1">
            <a:extLst>
              <a:ext uri="{28A0092B-C50C-407E-A947-70E740481C1C}">
                <a14:useLocalDpi xmlns:a14="http://schemas.microsoft.com/office/drawing/2010/main" val="0"/>
              </a:ext>
            </a:extLst>
          </a:blip>
          <a:stretch>
            <a:fillRect/>
          </a:stretch>
        </p:blipFill>
        <p:spPr>
          <a:xfrm>
            <a:off x="0" y="1477282"/>
            <a:ext cx="5312229" cy="3905382"/>
          </a:xfrm>
          <a:prstGeom prst="rect">
            <a:avLst/>
          </a:prstGeom>
        </p:spPr>
      </p:pic>
      <p:pic>
        <p:nvPicPr>
          <p:cNvPr id="3" name="图片 2"/>
          <p:cNvPicPr/>
          <p:nvPr/>
        </p:nvPicPr>
        <p:blipFill>
          <a:blip r:embed="rId1">
            <a:extLst>
              <a:ext uri="{28A0092B-C50C-407E-A947-70E740481C1C}">
                <a14:useLocalDpi xmlns:a14="http://schemas.microsoft.com/office/drawing/2010/main" val="0"/>
              </a:ext>
            </a:extLst>
          </a:blip>
          <a:stretch>
            <a:fillRect/>
          </a:stretch>
        </p:blipFill>
        <p:spPr>
          <a:xfrm>
            <a:off x="0" y="1476018"/>
            <a:ext cx="6648450" cy="3905964"/>
          </a:xfrm>
          <a:prstGeom prst="rect">
            <a:avLst/>
          </a:prstGeom>
        </p:spPr>
      </p:pic>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4579620" y="-753745"/>
            <a:ext cx="6868795" cy="8354060"/>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7294012" y="4426465"/>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7756816" y="4385476"/>
            <a:ext cx="710565"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POS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7756816" y="4876179"/>
            <a:ext cx="181356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buClrTx/>
              <a:buSzTx/>
              <a:buFontTx/>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POS Tagging</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7756816" y="5366883"/>
            <a:ext cx="132207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buClrTx/>
              <a:buSzTx/>
              <a:buFontTx/>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Methods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7166392" y="3219093"/>
            <a:ext cx="3010535" cy="64516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sz="3600" dirty="0">
                <a:sym typeface="微软雅黑" panose="020B0503020204020204" pitchFamily="34" charset="-122"/>
              </a:rPr>
              <a:t>Lecture Plan</a:t>
            </a:r>
            <a:endParaRPr lang="en-US" sz="3600" dirty="0">
              <a:sym typeface="微软雅黑" panose="020B0503020204020204" pitchFamily="34" charset="-122"/>
            </a:endParaRP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9906000" y="825500"/>
            <a:ext cx="1397000" cy="1397000"/>
          </a:xfrm>
          <a:prstGeom prst="rect">
            <a:avLst/>
          </a:prstGeom>
        </p:spPr>
      </p:pic>
      <p:sp>
        <p:nvSpPr>
          <p:cNvPr id="2" name="矩形 1"/>
          <p:cNvSpPr/>
          <p:nvPr/>
        </p:nvSpPr>
        <p:spPr>
          <a:xfrm>
            <a:off x="7294012" y="4916685"/>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2</a:t>
            </a:r>
            <a:endParaRPr lang="en-US" altLang="zh-CN"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p:cNvSpPr/>
          <p:nvPr/>
        </p:nvSpPr>
        <p:spPr>
          <a:xfrm>
            <a:off x="7294012" y="5380870"/>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3</a:t>
            </a:r>
            <a:endParaRPr lang="en-US" altLang="zh-CN"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HMM</a:t>
            </a:r>
            <a:endParaRPr lang="en-US" altLang="zh-CN"/>
          </a:p>
        </p:txBody>
      </p:sp>
      <p:sp>
        <p:nvSpPr>
          <p:cNvPr id="27" name="文本框 26"/>
          <p:cNvSpPr txBox="1"/>
          <p:nvPr/>
        </p:nvSpPr>
        <p:spPr>
          <a:xfrm>
            <a:off x="2052955" y="4446905"/>
            <a:ext cx="4911725" cy="506730"/>
          </a:xfrm>
          <a:prstGeom prst="rect">
            <a:avLst/>
          </a:prstGeom>
          <a:noFill/>
        </p:spPr>
        <p:txBody>
          <a:bodyPr wrap="square" rtlCol="0" anchor="t">
            <a:spAutoFit/>
          </a:bodyPr>
          <a:p>
            <a:pPr marL="0" marR="0" lvl="0" indent="0" algn="l" defTabSz="914400" rtl="0" eaLnBrk="0" fontAlgn="base" latinLnBrk="0" hangingPunct="0">
              <a:lnSpc>
                <a:spcPct val="150000"/>
              </a:lnSpc>
              <a:spcBef>
                <a:spcPct val="0"/>
              </a:spcBef>
              <a:spcAft>
                <a:spcPct val="0"/>
              </a:spcAft>
              <a:buClrTx/>
              <a:buSzTx/>
              <a:buFontTx/>
              <a:buNone/>
            </a:pPr>
            <a:r>
              <a:rPr lang="zh-CN" altLang="zh-CN" b="1" dirty="0" smtClean="0">
                <a:ln>
                  <a:noFill/>
                </a:ln>
                <a:solidFill>
                  <a:srgbClr val="FF0000"/>
                </a:solidFill>
                <a:effectLst/>
                <a:latin typeface="微软雅黑" panose="020B0503020204020204" pitchFamily="34" charset="-122"/>
                <a:ea typeface="微软雅黑" panose="020B0503020204020204" pitchFamily="34" charset="-122"/>
                <a:sym typeface="+mn-ea"/>
              </a:rPr>
              <a:t>隐马尔可夫模型</a:t>
            </a:r>
            <a:r>
              <a:rPr lang="zh-CN" altLang="zh-CN" b="1" dirty="0" smtClean="0">
                <a:ln>
                  <a:noFill/>
                </a:ln>
                <a:solidFill>
                  <a:srgbClr val="FF0000"/>
                </a:solidFill>
                <a:effectLst/>
                <a:latin typeface="微软雅黑" panose="020B0503020204020204" pitchFamily="34" charset="-122"/>
                <a:ea typeface="MathJax_Math-italic"/>
                <a:sym typeface="+mn-ea"/>
              </a:rPr>
              <a:t>λ</a:t>
            </a:r>
            <a:r>
              <a:rPr lang="zh-CN" altLang="zh-CN" b="1" dirty="0" smtClean="0">
                <a:ln>
                  <a:noFill/>
                </a:ln>
                <a:solidFill>
                  <a:srgbClr val="FF0000"/>
                </a:solidFill>
                <a:effectLst/>
                <a:latin typeface="微软雅黑" panose="020B0503020204020204" pitchFamily="34" charset="-122"/>
                <a:ea typeface="MathJax_Main"/>
                <a:sym typeface="+mn-ea"/>
              </a:rPr>
              <a:t>=(</a:t>
            </a:r>
            <a:r>
              <a:rPr lang="zh-CN" altLang="zh-CN" b="1" dirty="0" smtClean="0">
                <a:ln>
                  <a:noFill/>
                </a:ln>
                <a:solidFill>
                  <a:srgbClr val="FF0000"/>
                </a:solidFill>
                <a:effectLst/>
                <a:latin typeface="微软雅黑" panose="020B0503020204020204" pitchFamily="34" charset="-122"/>
                <a:ea typeface="MathJax_Math-italic"/>
                <a:sym typeface="+mn-ea"/>
              </a:rPr>
              <a:t>A</a:t>
            </a:r>
            <a:r>
              <a:rPr lang="zh-CN" altLang="zh-CN" b="1" dirty="0" smtClean="0">
                <a:ln>
                  <a:noFill/>
                </a:ln>
                <a:solidFill>
                  <a:srgbClr val="FF0000"/>
                </a:solidFill>
                <a:effectLst/>
                <a:latin typeface="微软雅黑" panose="020B0503020204020204" pitchFamily="34" charset="-122"/>
                <a:ea typeface="MathJax_Main"/>
                <a:sym typeface="+mn-ea"/>
              </a:rPr>
              <a:t>,</a:t>
            </a:r>
            <a:r>
              <a:rPr lang="zh-CN" altLang="zh-CN" b="1" dirty="0" smtClean="0">
                <a:ln>
                  <a:noFill/>
                </a:ln>
                <a:solidFill>
                  <a:srgbClr val="FF0000"/>
                </a:solidFill>
                <a:effectLst/>
                <a:latin typeface="微软雅黑" panose="020B0503020204020204" pitchFamily="34" charset="-122"/>
                <a:ea typeface="MathJax_Math-italic"/>
                <a:sym typeface="+mn-ea"/>
              </a:rPr>
              <a:t>B</a:t>
            </a:r>
            <a:r>
              <a:rPr lang="zh-CN" altLang="zh-CN" b="1" dirty="0" smtClean="0">
                <a:ln>
                  <a:noFill/>
                </a:ln>
                <a:solidFill>
                  <a:srgbClr val="FF0000"/>
                </a:solidFill>
                <a:effectLst/>
                <a:latin typeface="微软雅黑" panose="020B0503020204020204" pitchFamily="34" charset="-122"/>
                <a:ea typeface="MathJax_Main"/>
                <a:sym typeface="+mn-ea"/>
              </a:rPr>
              <a:t>,</a:t>
            </a:r>
            <a:r>
              <a:rPr lang="zh-CN" altLang="zh-CN" b="1" dirty="0" smtClean="0">
                <a:ln>
                  <a:noFill/>
                </a:ln>
                <a:solidFill>
                  <a:srgbClr val="FF0000"/>
                </a:solidFill>
                <a:effectLst/>
                <a:latin typeface="微软雅黑" panose="020B0503020204020204" pitchFamily="34" charset="-122"/>
                <a:ea typeface="MathJax_Math-italic"/>
                <a:sym typeface="+mn-ea"/>
              </a:rPr>
              <a:t>π</a:t>
            </a:r>
            <a:r>
              <a:rPr lang="zh-CN" altLang="zh-CN" b="1" dirty="0" smtClean="0">
                <a:ln>
                  <a:noFill/>
                </a:ln>
                <a:solidFill>
                  <a:srgbClr val="FF0000"/>
                </a:solidFill>
                <a:effectLst/>
                <a:latin typeface="微软雅黑" panose="020B0503020204020204" pitchFamily="34" charset="-122"/>
                <a:ea typeface="MathJax_Main"/>
                <a:sym typeface="+mn-ea"/>
              </a:rPr>
              <a:t>)</a:t>
            </a:r>
            <a:r>
              <a:rPr lang="zh-CN" altLang="zh-CN" dirty="0" smtClean="0">
                <a:ln>
                  <a:noFill/>
                </a:ln>
                <a:effectLst/>
                <a:sym typeface="+mn-ea"/>
              </a:rPr>
              <a:t> </a:t>
            </a:r>
            <a:endParaRPr lang="zh-CN" altLang="en-US"/>
          </a:p>
        </p:txBody>
      </p:sp>
      <p:sp>
        <p:nvSpPr>
          <p:cNvPr id="28" name="椭圆 27"/>
          <p:cNvSpPr/>
          <p:nvPr/>
        </p:nvSpPr>
        <p:spPr>
          <a:xfrm>
            <a:off x="3862070" y="190246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1</a:t>
            </a:r>
            <a:endParaRPr lang="en-US" altLang="zh-CN" sz="1500" baseline="-25000"/>
          </a:p>
        </p:txBody>
      </p:sp>
      <p:sp>
        <p:nvSpPr>
          <p:cNvPr id="29" name="椭圆 28"/>
          <p:cNvSpPr/>
          <p:nvPr/>
        </p:nvSpPr>
        <p:spPr>
          <a:xfrm>
            <a:off x="4744720" y="190246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2</a:t>
            </a:r>
            <a:endParaRPr lang="en-US" altLang="zh-CN" sz="1500" baseline="-25000"/>
          </a:p>
        </p:txBody>
      </p:sp>
      <p:sp>
        <p:nvSpPr>
          <p:cNvPr id="30" name="椭圆 29"/>
          <p:cNvSpPr/>
          <p:nvPr/>
        </p:nvSpPr>
        <p:spPr>
          <a:xfrm>
            <a:off x="5627370" y="190246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3</a:t>
            </a:r>
            <a:endParaRPr lang="en-US" altLang="zh-CN" sz="1500" baseline="-25000"/>
          </a:p>
        </p:txBody>
      </p:sp>
      <p:sp>
        <p:nvSpPr>
          <p:cNvPr id="31" name="椭圆 30"/>
          <p:cNvSpPr/>
          <p:nvPr/>
        </p:nvSpPr>
        <p:spPr>
          <a:xfrm>
            <a:off x="6510020" y="190246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a:t>
            </a:r>
            <a:endParaRPr lang="en-US" altLang="zh-CN" sz="1500" baseline="-25000"/>
          </a:p>
        </p:txBody>
      </p:sp>
      <p:sp>
        <p:nvSpPr>
          <p:cNvPr id="32" name="椭圆 31"/>
          <p:cNvSpPr/>
          <p:nvPr/>
        </p:nvSpPr>
        <p:spPr>
          <a:xfrm>
            <a:off x="7461250" y="190246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600" baseline="-25000"/>
              <a:t>n</a:t>
            </a:r>
            <a:endParaRPr lang="en-US" altLang="zh-CN" sz="1600" baseline="-25000"/>
          </a:p>
        </p:txBody>
      </p:sp>
      <p:cxnSp>
        <p:nvCxnSpPr>
          <p:cNvPr id="33" name="直接连接符 32"/>
          <p:cNvCxnSpPr>
            <a:stCxn id="42" idx="6"/>
            <a:endCxn id="43" idx="2"/>
          </p:cNvCxnSpPr>
          <p:nvPr/>
        </p:nvCxnSpPr>
        <p:spPr>
          <a:xfrm>
            <a:off x="4413250" y="3529330"/>
            <a:ext cx="331470" cy="0"/>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3" idx="6"/>
            <a:endCxn id="44" idx="2"/>
          </p:cNvCxnSpPr>
          <p:nvPr/>
        </p:nvCxnSpPr>
        <p:spPr>
          <a:xfrm>
            <a:off x="5295900" y="3529330"/>
            <a:ext cx="331470" cy="0"/>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4" idx="6"/>
            <a:endCxn id="45" idx="2"/>
          </p:cNvCxnSpPr>
          <p:nvPr/>
        </p:nvCxnSpPr>
        <p:spPr>
          <a:xfrm>
            <a:off x="6178550" y="3529330"/>
            <a:ext cx="331470" cy="0"/>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5" idx="6"/>
            <a:endCxn id="46" idx="2"/>
          </p:cNvCxnSpPr>
          <p:nvPr/>
        </p:nvCxnSpPr>
        <p:spPr>
          <a:xfrm>
            <a:off x="7061200" y="3529330"/>
            <a:ext cx="400050" cy="0"/>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28" idx="4"/>
            <a:endCxn id="42" idx="0"/>
          </p:cNvCxnSpPr>
          <p:nvPr/>
        </p:nvCxnSpPr>
        <p:spPr>
          <a:xfrm>
            <a:off x="4137660" y="2453640"/>
            <a:ext cx="0" cy="800100"/>
          </a:xfrm>
          <a:prstGeom prst="line">
            <a:avLst/>
          </a:prstGeom>
          <a:ln w="127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29" idx="4"/>
            <a:endCxn id="43" idx="0"/>
          </p:cNvCxnSpPr>
          <p:nvPr/>
        </p:nvCxnSpPr>
        <p:spPr>
          <a:xfrm>
            <a:off x="5020310" y="2453640"/>
            <a:ext cx="0" cy="800100"/>
          </a:xfrm>
          <a:prstGeom prst="line">
            <a:avLst/>
          </a:prstGeom>
          <a:ln w="127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0" idx="4"/>
            <a:endCxn id="44" idx="0"/>
          </p:cNvCxnSpPr>
          <p:nvPr/>
        </p:nvCxnSpPr>
        <p:spPr>
          <a:xfrm>
            <a:off x="5902960" y="2453640"/>
            <a:ext cx="0" cy="800100"/>
          </a:xfrm>
          <a:prstGeom prst="line">
            <a:avLst/>
          </a:prstGeom>
          <a:ln w="127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1" idx="4"/>
            <a:endCxn id="45" idx="0"/>
          </p:cNvCxnSpPr>
          <p:nvPr/>
        </p:nvCxnSpPr>
        <p:spPr>
          <a:xfrm>
            <a:off x="6785610" y="2453640"/>
            <a:ext cx="0" cy="800100"/>
          </a:xfrm>
          <a:prstGeom prst="line">
            <a:avLst/>
          </a:prstGeom>
          <a:ln w="127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2" idx="4"/>
            <a:endCxn id="46" idx="0"/>
          </p:cNvCxnSpPr>
          <p:nvPr/>
        </p:nvCxnSpPr>
        <p:spPr>
          <a:xfrm>
            <a:off x="7736840" y="2453640"/>
            <a:ext cx="0" cy="800100"/>
          </a:xfrm>
          <a:prstGeom prst="line">
            <a:avLst/>
          </a:prstGeom>
          <a:ln w="127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3862070" y="325374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500" baseline="-25000"/>
              <a:t>1</a:t>
            </a:r>
            <a:endParaRPr lang="en-US" altLang="zh-CN" sz="1500" baseline="-25000"/>
          </a:p>
        </p:txBody>
      </p:sp>
      <p:sp>
        <p:nvSpPr>
          <p:cNvPr id="43" name="椭圆 42"/>
          <p:cNvSpPr/>
          <p:nvPr/>
        </p:nvSpPr>
        <p:spPr>
          <a:xfrm>
            <a:off x="4744720" y="325374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500" baseline="-25000"/>
              <a:t>2</a:t>
            </a:r>
            <a:endParaRPr lang="en-US" altLang="zh-CN" sz="1500" baseline="-25000"/>
          </a:p>
        </p:txBody>
      </p:sp>
      <p:sp>
        <p:nvSpPr>
          <p:cNvPr id="44" name="椭圆 43"/>
          <p:cNvSpPr/>
          <p:nvPr/>
        </p:nvSpPr>
        <p:spPr>
          <a:xfrm>
            <a:off x="5627370" y="325374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500" baseline="-25000"/>
              <a:t>3</a:t>
            </a:r>
            <a:endParaRPr lang="en-US" altLang="zh-CN" sz="1500" baseline="-25000"/>
          </a:p>
        </p:txBody>
      </p:sp>
      <p:sp>
        <p:nvSpPr>
          <p:cNvPr id="45" name="椭圆 44"/>
          <p:cNvSpPr/>
          <p:nvPr/>
        </p:nvSpPr>
        <p:spPr>
          <a:xfrm>
            <a:off x="6510020" y="325374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a:t>
            </a:r>
            <a:endParaRPr lang="en-US" altLang="zh-CN" sz="1500" baseline="-25000"/>
          </a:p>
        </p:txBody>
      </p:sp>
      <p:sp>
        <p:nvSpPr>
          <p:cNvPr id="46" name="椭圆 45"/>
          <p:cNvSpPr/>
          <p:nvPr/>
        </p:nvSpPr>
        <p:spPr>
          <a:xfrm>
            <a:off x="7461250" y="325374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600" baseline="-25000"/>
              <a:t>n</a:t>
            </a:r>
            <a:endParaRPr lang="en-US" altLang="zh-CN" sz="1600" baseline="-25000"/>
          </a:p>
        </p:txBody>
      </p:sp>
      <p:sp>
        <p:nvSpPr>
          <p:cNvPr id="47" name="矩形 46"/>
          <p:cNvSpPr/>
          <p:nvPr/>
        </p:nvSpPr>
        <p:spPr>
          <a:xfrm>
            <a:off x="3491865" y="1795145"/>
            <a:ext cx="4870450" cy="755015"/>
          </a:xfrm>
          <a:prstGeom prst="rect">
            <a:avLst/>
          </a:prstGeom>
          <a:noFill/>
          <a:ln w="22225">
            <a:solidFill>
              <a:srgbClr val="FF0000"/>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文本框 47"/>
          <p:cNvSpPr txBox="1"/>
          <p:nvPr/>
        </p:nvSpPr>
        <p:spPr>
          <a:xfrm>
            <a:off x="2052955" y="1988185"/>
            <a:ext cx="1409065" cy="368300"/>
          </a:xfrm>
          <a:prstGeom prst="rect">
            <a:avLst/>
          </a:prstGeom>
          <a:noFill/>
        </p:spPr>
        <p:txBody>
          <a:bodyPr wrap="square" rtlCol="0">
            <a:spAutoFit/>
          </a:bodyPr>
          <a:p>
            <a:r>
              <a:rPr lang="zh-CN" altLang="en-US" b="1">
                <a:latin typeface="黑体" panose="02010609060101010101" pitchFamily="49" charset="-122"/>
                <a:ea typeface="黑体" panose="02010609060101010101" pitchFamily="49" charset="-122"/>
              </a:rPr>
              <a:t>观察值</a:t>
            </a:r>
            <a:endParaRPr lang="zh-CN" altLang="en-US" b="1">
              <a:latin typeface="黑体" panose="02010609060101010101" pitchFamily="49" charset="-122"/>
              <a:ea typeface="黑体" panose="02010609060101010101" pitchFamily="49" charset="-122"/>
            </a:endParaRPr>
          </a:p>
        </p:txBody>
      </p:sp>
      <p:sp>
        <p:nvSpPr>
          <p:cNvPr id="49" name="矩形 48"/>
          <p:cNvSpPr/>
          <p:nvPr/>
        </p:nvSpPr>
        <p:spPr>
          <a:xfrm>
            <a:off x="3533775" y="3121025"/>
            <a:ext cx="4870450" cy="755015"/>
          </a:xfrm>
          <a:prstGeom prst="rect">
            <a:avLst/>
          </a:prstGeom>
          <a:noFill/>
          <a:ln w="22225">
            <a:solidFill>
              <a:srgbClr val="FFC000"/>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文本框 49"/>
          <p:cNvSpPr txBox="1"/>
          <p:nvPr/>
        </p:nvSpPr>
        <p:spPr>
          <a:xfrm>
            <a:off x="2063115" y="3345180"/>
            <a:ext cx="1409065" cy="368300"/>
          </a:xfrm>
          <a:prstGeom prst="rect">
            <a:avLst/>
          </a:prstGeom>
          <a:noFill/>
        </p:spPr>
        <p:txBody>
          <a:bodyPr wrap="square" rtlCol="0">
            <a:spAutoFit/>
          </a:bodyPr>
          <a:p>
            <a:r>
              <a:rPr lang="zh-CN" altLang="en-US" b="1">
                <a:latin typeface="黑体" panose="02010609060101010101" pitchFamily="49" charset="-122"/>
                <a:ea typeface="黑体" panose="02010609060101010101" pitchFamily="49" charset="-122"/>
              </a:rPr>
              <a:t>隐藏状态</a:t>
            </a:r>
            <a:endParaRPr lang="zh-CN" altLang="en-US" b="1">
              <a:latin typeface="黑体" panose="02010609060101010101" pitchFamily="49" charset="-122"/>
              <a:ea typeface="黑体"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sym typeface="+mn-ea"/>
              </a:rPr>
              <a:t>HMM</a:t>
            </a:r>
            <a:endParaRPr lang="zh-CN" altLang="en-US"/>
          </a:p>
        </p:txBody>
      </p:sp>
      <p:sp>
        <p:nvSpPr>
          <p:cNvPr id="5" name="Rectangle 2"/>
          <p:cNvSpPr>
            <a:spLocks noChangeArrowheads="1"/>
          </p:cNvSpPr>
          <p:nvPr/>
        </p:nvSpPr>
        <p:spPr bwMode="auto">
          <a:xfrm>
            <a:off x="528278" y="1561668"/>
            <a:ext cx="11135476" cy="4661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zh-CN" sz="2200" b="1" i="0" u="none" strike="noStrike" cap="none" normalizeH="0" baseline="0" dirty="0" smtClean="0">
                <a:ln>
                  <a:noFill/>
                </a:ln>
                <a:solidFill>
                  <a:schemeClr val="tx1"/>
                </a:solidFill>
                <a:effectLst/>
                <a:latin typeface="Calibri" panose="020F0502020204030204" charset="0"/>
                <a:ea typeface="黑体" panose="02010609060101010101" pitchFamily="49" charset="-122"/>
                <a:cs typeface="Calibri" panose="020F0502020204030204" charset="0"/>
              </a:rPr>
              <a:t>HMM</a:t>
            </a:r>
            <a:r>
              <a:rPr kumimoji="0" lang="zh-CN" altLang="en-US" sz="2200" b="1" i="0" u="none" strike="noStrike" cap="none" normalizeH="0" baseline="0" dirty="0" smtClean="0">
                <a:ln>
                  <a:noFill/>
                </a:ln>
                <a:solidFill>
                  <a:schemeClr val="tx1"/>
                </a:solidFill>
                <a:effectLst/>
                <a:latin typeface="Calibri" panose="020F0502020204030204" charset="0"/>
                <a:ea typeface="黑体" panose="02010609060101010101" pitchFamily="49" charset="-122"/>
                <a:cs typeface="Calibri" panose="020F0502020204030204" charset="0"/>
              </a:rPr>
              <a:t>的三个基本用法：</a:t>
            </a:r>
            <a:endParaRPr kumimoji="0" lang="zh-CN" altLang="en-US" sz="2200" b="1" i="0" u="none" strike="noStrike" cap="none" normalizeH="0" baseline="0" dirty="0" smtClean="0">
              <a:ln>
                <a:noFill/>
              </a:ln>
              <a:solidFill>
                <a:schemeClr val="tx1"/>
              </a:solidFill>
              <a:effectLst/>
              <a:latin typeface="Calibri" panose="020F0502020204030204" charset="0"/>
              <a:ea typeface="黑体" panose="02010609060101010101" pitchFamily="49" charset="-122"/>
              <a:cs typeface="Calibri" panose="020F050202020403020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en-US" sz="2200" b="1" i="0" u="none" strike="noStrike" cap="none" normalizeH="0" baseline="0" dirty="0" smtClean="0">
                <a:ln>
                  <a:noFill/>
                </a:ln>
                <a:solidFill>
                  <a:schemeClr val="tx1"/>
                </a:solidFill>
                <a:effectLst/>
                <a:latin typeface="Calibri" panose="020F0502020204030204" charset="0"/>
                <a:ea typeface="黑体" panose="02010609060101010101" pitchFamily="49" charset="-122"/>
                <a:cs typeface="Calibri" panose="020F0502020204030204" charset="0"/>
              </a:rPr>
              <a:t>（</a:t>
            </a:r>
            <a:r>
              <a:rPr kumimoji="0" lang="en-US" altLang="zh-CN" sz="2200" b="1" i="0" u="none" strike="noStrike" cap="none" normalizeH="0" baseline="0" dirty="0" smtClean="0">
                <a:ln>
                  <a:noFill/>
                </a:ln>
                <a:solidFill>
                  <a:schemeClr val="tx1"/>
                </a:solidFill>
                <a:effectLst/>
                <a:latin typeface="Calibri" panose="020F0502020204030204" charset="0"/>
                <a:ea typeface="黑体" panose="02010609060101010101" pitchFamily="49" charset="-122"/>
                <a:cs typeface="Calibri" panose="020F0502020204030204" charset="0"/>
              </a:rPr>
              <a:t>1</a:t>
            </a:r>
            <a:r>
              <a:rPr kumimoji="0" lang="zh-CN" altLang="en-US" sz="2200" b="1" i="0" u="none" strike="noStrike" cap="none" normalizeH="0" baseline="0" dirty="0" smtClean="0">
                <a:ln>
                  <a:noFill/>
                </a:ln>
                <a:solidFill>
                  <a:schemeClr val="tx1"/>
                </a:solidFill>
                <a:effectLst/>
                <a:latin typeface="Calibri" panose="020F0502020204030204" charset="0"/>
                <a:ea typeface="黑体" panose="02010609060101010101" pitchFamily="49" charset="-122"/>
                <a:cs typeface="Calibri" panose="020F0502020204030204" charset="0"/>
              </a:rPr>
              <a:t>）样本生成问题：</a:t>
            </a:r>
            <a:endParaRPr kumimoji="0" lang="zh-CN" altLang="en-US" sz="2200" b="1" i="0" u="none" strike="noStrike" cap="none" normalizeH="0" baseline="0" dirty="0" smtClean="0">
              <a:ln>
                <a:noFill/>
              </a:ln>
              <a:solidFill>
                <a:schemeClr val="tx1"/>
              </a:solidFill>
              <a:effectLst/>
              <a:latin typeface="Calibri" panose="020F0502020204030204" charset="0"/>
              <a:ea typeface="黑体" panose="02010609060101010101" pitchFamily="49" charset="-122"/>
              <a:cs typeface="Calibri" panose="020F0502020204030204"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zh-CN" altLang="en-US" sz="2200" i="0" u="none" strike="noStrike" cap="none" normalizeH="0" baseline="0" dirty="0" smtClean="0">
                <a:ln>
                  <a:noFill/>
                </a:ln>
                <a:solidFill>
                  <a:schemeClr val="tx1"/>
                </a:solidFill>
                <a:effectLst/>
                <a:latin typeface="Calibri" panose="020F0502020204030204" charset="0"/>
                <a:ea typeface="黑体" panose="02010609060101010101" pitchFamily="49" charset="-122"/>
                <a:cs typeface="Calibri" panose="020F0502020204030204" charset="0"/>
              </a:rPr>
              <a:t>给定</a:t>
            </a:r>
            <a:r>
              <a:rPr lang="zh-CN" altLang="zh-CN" sz="2200" dirty="0" smtClean="0">
                <a:ln>
                  <a:noFill/>
                </a:ln>
                <a:solidFill>
                  <a:schemeClr val="tx1"/>
                </a:solidFill>
                <a:effectLst/>
                <a:latin typeface="Calibri" panose="020F0502020204030204" charset="0"/>
                <a:ea typeface="黑体" panose="02010609060101010101" pitchFamily="49" charset="-122"/>
                <a:cs typeface="Calibri" panose="020F0502020204030204" charset="0"/>
                <a:sym typeface="+mn-ea"/>
              </a:rPr>
              <a:t>λ=(A,B,π)，生成满足模型约束的样本，即一系列观测序列及其对应的状态序列</a:t>
            </a:r>
            <a:r>
              <a:rPr lang="en-US" altLang="zh-CN" sz="2200" dirty="0" smtClean="0">
                <a:ln>
                  <a:noFill/>
                </a:ln>
                <a:solidFill>
                  <a:schemeClr val="tx1"/>
                </a:solidFill>
                <a:effectLst/>
                <a:latin typeface="Calibri" panose="020F0502020204030204" charset="0"/>
                <a:ea typeface="黑体" panose="02010609060101010101" pitchFamily="49" charset="-122"/>
                <a:cs typeface="Calibri" panose="020F0502020204030204" charset="0"/>
                <a:sym typeface="+mn-ea"/>
              </a:rPr>
              <a:t>{(x</a:t>
            </a:r>
            <a:r>
              <a:rPr lang="en-US" altLang="zh-CN" sz="2200" baseline="30000" dirty="0" smtClean="0">
                <a:ln>
                  <a:noFill/>
                </a:ln>
                <a:solidFill>
                  <a:schemeClr val="tx1"/>
                </a:solidFill>
                <a:effectLst/>
                <a:latin typeface="Calibri" panose="020F0502020204030204" charset="0"/>
                <a:ea typeface="黑体" panose="02010609060101010101" pitchFamily="49" charset="-122"/>
                <a:cs typeface="Calibri" panose="020F0502020204030204" charset="0"/>
                <a:sym typeface="+mn-ea"/>
              </a:rPr>
              <a:t>(i)</a:t>
            </a:r>
            <a:r>
              <a:rPr lang="en-US" altLang="zh-CN" sz="2200" dirty="0" smtClean="0">
                <a:ln>
                  <a:noFill/>
                </a:ln>
                <a:solidFill>
                  <a:schemeClr val="tx1"/>
                </a:solidFill>
                <a:effectLst/>
                <a:latin typeface="Calibri" panose="020F0502020204030204" charset="0"/>
                <a:ea typeface="黑体" panose="02010609060101010101" pitchFamily="49" charset="-122"/>
                <a:cs typeface="Calibri" panose="020F0502020204030204" charset="0"/>
                <a:sym typeface="+mn-ea"/>
              </a:rPr>
              <a:t>,y</a:t>
            </a:r>
            <a:r>
              <a:rPr lang="en-US" altLang="zh-CN" sz="2200" baseline="30000" dirty="0" smtClean="0">
                <a:ln>
                  <a:noFill/>
                </a:ln>
                <a:solidFill>
                  <a:schemeClr val="tx1"/>
                </a:solidFill>
                <a:effectLst/>
                <a:latin typeface="Calibri" panose="020F0502020204030204" charset="0"/>
                <a:ea typeface="黑体" panose="02010609060101010101" pitchFamily="49" charset="-122"/>
                <a:cs typeface="Calibri" panose="020F0502020204030204" charset="0"/>
                <a:sym typeface="+mn-ea"/>
              </a:rPr>
              <a:t>(i)</a:t>
            </a:r>
            <a:r>
              <a:rPr lang="en-US" altLang="zh-CN" sz="2200" dirty="0" smtClean="0">
                <a:ln>
                  <a:noFill/>
                </a:ln>
                <a:solidFill>
                  <a:schemeClr val="tx1"/>
                </a:solidFill>
                <a:effectLst/>
                <a:latin typeface="Calibri" panose="020F0502020204030204" charset="0"/>
                <a:ea typeface="黑体" panose="02010609060101010101" pitchFamily="49" charset="-122"/>
                <a:cs typeface="Calibri" panose="020F0502020204030204" charset="0"/>
                <a:sym typeface="+mn-ea"/>
              </a:rPr>
              <a:t>)}</a:t>
            </a:r>
            <a:r>
              <a:rPr lang="zh-CN" altLang="zh-CN" sz="2200" dirty="0" smtClean="0">
                <a:ln>
                  <a:noFill/>
                </a:ln>
                <a:solidFill>
                  <a:schemeClr val="tx1"/>
                </a:solidFill>
                <a:effectLst/>
                <a:latin typeface="Calibri" panose="020F0502020204030204" charset="0"/>
                <a:ea typeface="黑体" panose="02010609060101010101" pitchFamily="49" charset="-122"/>
                <a:cs typeface="Calibri" panose="020F0502020204030204" charset="0"/>
                <a:sym typeface="+mn-ea"/>
              </a:rPr>
              <a:t>。</a:t>
            </a:r>
            <a:endParaRPr lang="zh-CN" altLang="zh-CN" sz="2200" dirty="0" smtClean="0">
              <a:ln>
                <a:noFill/>
              </a:ln>
              <a:solidFill>
                <a:schemeClr val="tx1"/>
              </a:solidFill>
              <a:effectLst/>
              <a:latin typeface="Calibri" panose="020F0502020204030204" charset="0"/>
              <a:ea typeface="黑体" panose="02010609060101010101" pitchFamily="49" charset="-122"/>
              <a:cs typeface="Calibri" panose="020F0502020204030204" charset="0"/>
              <a:sym typeface="+mn-ea"/>
            </a:endParaRPr>
          </a:p>
          <a:p>
            <a:pPr marL="0" marR="0" lvl="0" indent="0" algn="l" defTabSz="914400" rtl="0" eaLnBrk="0" fontAlgn="base" latinLnBrk="0" hangingPunct="0">
              <a:lnSpc>
                <a:spcPct val="150000"/>
              </a:lnSpc>
              <a:spcBef>
                <a:spcPct val="0"/>
              </a:spcBef>
              <a:spcAft>
                <a:spcPct val="0"/>
              </a:spcAft>
              <a:buClrTx/>
              <a:buSzTx/>
              <a:buFontTx/>
              <a:buNone/>
            </a:pPr>
            <a:r>
              <a:rPr lang="zh-CN" altLang="zh-CN" sz="2200" b="1" dirty="0" smtClean="0">
                <a:ln>
                  <a:noFill/>
                </a:ln>
                <a:solidFill>
                  <a:schemeClr val="tx1"/>
                </a:solidFill>
                <a:effectLst/>
                <a:latin typeface="Calibri" panose="020F0502020204030204" charset="0"/>
                <a:ea typeface="黑体" panose="02010609060101010101" pitchFamily="49" charset="-122"/>
                <a:cs typeface="Calibri" panose="020F0502020204030204" charset="0"/>
                <a:sym typeface="+mn-ea"/>
              </a:rPr>
              <a:t>（</a:t>
            </a:r>
            <a:r>
              <a:rPr lang="en-US" altLang="zh-CN" sz="2200" b="1" dirty="0" smtClean="0">
                <a:ln>
                  <a:noFill/>
                </a:ln>
                <a:solidFill>
                  <a:schemeClr val="tx1"/>
                </a:solidFill>
                <a:effectLst/>
                <a:latin typeface="Calibri" panose="020F0502020204030204" charset="0"/>
                <a:ea typeface="黑体" panose="02010609060101010101" pitchFamily="49" charset="-122"/>
                <a:cs typeface="Calibri" panose="020F0502020204030204" charset="0"/>
                <a:sym typeface="+mn-ea"/>
              </a:rPr>
              <a:t>2</a:t>
            </a:r>
            <a:r>
              <a:rPr lang="zh-CN" altLang="en-US" sz="2200" b="1" dirty="0" smtClean="0">
                <a:ln>
                  <a:noFill/>
                </a:ln>
                <a:solidFill>
                  <a:schemeClr val="tx1"/>
                </a:solidFill>
                <a:effectLst/>
                <a:latin typeface="Calibri" panose="020F0502020204030204" charset="0"/>
                <a:ea typeface="黑体" panose="02010609060101010101" pitchFamily="49" charset="-122"/>
                <a:cs typeface="Calibri" panose="020F0502020204030204" charset="0"/>
                <a:sym typeface="+mn-ea"/>
              </a:rPr>
              <a:t>）模型训练问题：</a:t>
            </a:r>
            <a:endParaRPr lang="zh-CN" altLang="en-US" sz="2200" b="1" dirty="0" smtClean="0">
              <a:ln>
                <a:noFill/>
              </a:ln>
              <a:solidFill>
                <a:schemeClr val="tx1"/>
              </a:solidFill>
              <a:effectLst/>
              <a:latin typeface="Calibri" panose="020F0502020204030204" charset="0"/>
              <a:ea typeface="黑体" panose="02010609060101010101" pitchFamily="49" charset="-122"/>
              <a:cs typeface="Calibri" panose="020F0502020204030204" charset="0"/>
              <a:sym typeface="+mn-ea"/>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lang="zh-CN" altLang="en-US" sz="2200" dirty="0" smtClean="0">
                <a:ln>
                  <a:noFill/>
                </a:ln>
                <a:solidFill>
                  <a:schemeClr val="tx1"/>
                </a:solidFill>
                <a:effectLst/>
                <a:latin typeface="Calibri" panose="020F0502020204030204" charset="0"/>
                <a:ea typeface="黑体" panose="02010609060101010101" pitchFamily="49" charset="-122"/>
                <a:cs typeface="Calibri" panose="020F0502020204030204" charset="0"/>
                <a:sym typeface="+mn-ea"/>
              </a:rPr>
              <a:t>给定训练集</a:t>
            </a:r>
            <a:r>
              <a:rPr lang="en-US" altLang="zh-CN" sz="2200" dirty="0" smtClean="0">
                <a:ln>
                  <a:noFill/>
                </a:ln>
                <a:effectLst/>
                <a:latin typeface="Calibri" panose="020F0502020204030204" charset="0"/>
                <a:ea typeface="黑体" panose="02010609060101010101" pitchFamily="49" charset="-122"/>
                <a:cs typeface="Calibri" panose="020F0502020204030204" charset="0"/>
                <a:sym typeface="+mn-ea"/>
              </a:rPr>
              <a:t>{(x</a:t>
            </a:r>
            <a:r>
              <a:rPr lang="en-US" altLang="zh-CN" sz="2200" baseline="30000" dirty="0" smtClean="0">
                <a:ln>
                  <a:noFill/>
                </a:ln>
                <a:effectLst/>
                <a:latin typeface="Calibri" panose="020F0502020204030204" charset="0"/>
                <a:ea typeface="黑体" panose="02010609060101010101" pitchFamily="49" charset="-122"/>
                <a:cs typeface="Calibri" panose="020F0502020204030204" charset="0"/>
                <a:sym typeface="+mn-ea"/>
              </a:rPr>
              <a:t>(i)</a:t>
            </a:r>
            <a:r>
              <a:rPr lang="en-US" altLang="zh-CN" sz="2200" dirty="0" smtClean="0">
                <a:ln>
                  <a:noFill/>
                </a:ln>
                <a:effectLst/>
                <a:latin typeface="Calibri" panose="020F0502020204030204" charset="0"/>
                <a:ea typeface="黑体" panose="02010609060101010101" pitchFamily="49" charset="-122"/>
                <a:cs typeface="Calibri" panose="020F0502020204030204" charset="0"/>
                <a:sym typeface="+mn-ea"/>
              </a:rPr>
              <a:t>,y</a:t>
            </a:r>
            <a:r>
              <a:rPr lang="en-US" altLang="zh-CN" sz="2200" baseline="30000" dirty="0" smtClean="0">
                <a:ln>
                  <a:noFill/>
                </a:ln>
                <a:effectLst/>
                <a:latin typeface="Calibri" panose="020F0502020204030204" charset="0"/>
                <a:ea typeface="黑体" panose="02010609060101010101" pitchFamily="49" charset="-122"/>
                <a:cs typeface="Calibri" panose="020F0502020204030204" charset="0"/>
                <a:sym typeface="+mn-ea"/>
              </a:rPr>
              <a:t>(i)</a:t>
            </a:r>
            <a:r>
              <a:rPr lang="en-US" altLang="zh-CN" sz="2200" dirty="0" smtClean="0">
                <a:ln>
                  <a:noFill/>
                </a:ln>
                <a:effectLst/>
                <a:latin typeface="Calibri" panose="020F0502020204030204" charset="0"/>
                <a:ea typeface="黑体" panose="02010609060101010101" pitchFamily="49" charset="-122"/>
                <a:cs typeface="Calibri" panose="020F0502020204030204" charset="0"/>
                <a:sym typeface="+mn-ea"/>
              </a:rPr>
              <a:t>)}</a:t>
            </a:r>
            <a:r>
              <a:rPr lang="zh-CN" altLang="en-US" sz="2200" dirty="0" smtClean="0">
                <a:ln>
                  <a:noFill/>
                </a:ln>
                <a:effectLst/>
                <a:latin typeface="Calibri" panose="020F0502020204030204" charset="0"/>
                <a:ea typeface="黑体" panose="02010609060101010101" pitchFamily="49" charset="-122"/>
                <a:cs typeface="Calibri" panose="020F0502020204030204" charset="0"/>
                <a:sym typeface="+mn-ea"/>
              </a:rPr>
              <a:t>，估计模型参数</a:t>
            </a:r>
            <a:r>
              <a:rPr lang="zh-CN" altLang="zh-CN" sz="2200" dirty="0" smtClean="0">
                <a:ln>
                  <a:noFill/>
                </a:ln>
                <a:effectLst/>
                <a:latin typeface="Calibri" panose="020F0502020204030204" charset="0"/>
                <a:ea typeface="黑体" panose="02010609060101010101" pitchFamily="49" charset="-122"/>
                <a:cs typeface="Calibri" panose="020F0502020204030204" charset="0"/>
                <a:sym typeface="+mn-ea"/>
              </a:rPr>
              <a:t>λ=(A,B,π)</a:t>
            </a:r>
            <a:endParaRPr lang="zh-CN" altLang="zh-CN" sz="2200" dirty="0" smtClean="0">
              <a:ln>
                <a:noFill/>
              </a:ln>
              <a:effectLst/>
              <a:latin typeface="Calibri" panose="020F0502020204030204" charset="0"/>
              <a:ea typeface="黑体" panose="02010609060101010101" pitchFamily="49" charset="-122"/>
              <a:cs typeface="Calibri" panose="020F0502020204030204" charset="0"/>
              <a:sym typeface="+mn-ea"/>
            </a:endParaRPr>
          </a:p>
          <a:p>
            <a:pPr marL="0" marR="0" lvl="0" indent="0" algn="l" defTabSz="914400" rtl="0" eaLnBrk="0" fontAlgn="base" latinLnBrk="0" hangingPunct="0">
              <a:lnSpc>
                <a:spcPct val="150000"/>
              </a:lnSpc>
              <a:spcBef>
                <a:spcPct val="0"/>
              </a:spcBef>
              <a:spcAft>
                <a:spcPct val="0"/>
              </a:spcAft>
              <a:buClrTx/>
              <a:buSzTx/>
              <a:buFontTx/>
              <a:buNone/>
            </a:pPr>
            <a:r>
              <a:rPr lang="zh-CN" altLang="zh-CN" sz="2200" b="1" dirty="0" smtClean="0">
                <a:ln>
                  <a:noFill/>
                </a:ln>
                <a:effectLst/>
                <a:latin typeface="Calibri" panose="020F0502020204030204" charset="0"/>
                <a:ea typeface="黑体" panose="02010609060101010101" pitchFamily="49" charset="-122"/>
                <a:cs typeface="Calibri" panose="020F0502020204030204" charset="0"/>
                <a:sym typeface="+mn-ea"/>
              </a:rPr>
              <a:t>（3）</a:t>
            </a:r>
            <a:r>
              <a:rPr lang="zh-CN" altLang="zh-CN" sz="2200" b="1" dirty="0" smtClean="0">
                <a:ln>
                  <a:noFill/>
                </a:ln>
                <a:solidFill>
                  <a:srgbClr val="FF0000"/>
                </a:solidFill>
                <a:effectLst/>
                <a:latin typeface="Calibri" panose="020F0502020204030204" charset="0"/>
                <a:ea typeface="黑体" panose="02010609060101010101" pitchFamily="49" charset="-122"/>
                <a:cs typeface="Calibri" panose="020F0502020204030204" charset="0"/>
                <a:sym typeface="+mn-ea"/>
              </a:rPr>
              <a:t>序列预测问题：</a:t>
            </a:r>
            <a:endParaRPr lang="zh-CN" altLang="zh-CN" sz="2200" b="1" dirty="0" smtClean="0">
              <a:ln>
                <a:noFill/>
              </a:ln>
              <a:solidFill>
                <a:srgbClr val="FF0000"/>
              </a:solidFill>
              <a:effectLst/>
              <a:latin typeface="Calibri" panose="020F0502020204030204" charset="0"/>
              <a:ea typeface="黑体" panose="02010609060101010101" pitchFamily="49" charset="-122"/>
              <a:cs typeface="Calibri" panose="020F0502020204030204" charset="0"/>
              <a:sym typeface="+mn-ea"/>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lang="zh-CN" altLang="en-US" sz="2200" dirty="0" smtClean="0">
                <a:ln>
                  <a:noFill/>
                </a:ln>
                <a:solidFill>
                  <a:srgbClr val="FF0000"/>
                </a:solidFill>
                <a:effectLst/>
                <a:latin typeface="Calibri" panose="020F0502020204030204" charset="0"/>
                <a:ea typeface="黑体" panose="02010609060101010101" pitchFamily="49" charset="-122"/>
                <a:cs typeface="Calibri" panose="020F0502020204030204" charset="0"/>
                <a:sym typeface="+mn-ea"/>
              </a:rPr>
              <a:t>已知模型参数</a:t>
            </a:r>
            <a:r>
              <a:rPr lang="zh-CN" altLang="zh-CN" sz="2200" dirty="0" smtClean="0">
                <a:ln>
                  <a:noFill/>
                </a:ln>
                <a:solidFill>
                  <a:srgbClr val="FF0000"/>
                </a:solidFill>
                <a:effectLst/>
                <a:latin typeface="Calibri" panose="020F0502020204030204" charset="0"/>
                <a:ea typeface="黑体" panose="02010609060101010101" pitchFamily="49" charset="-122"/>
                <a:cs typeface="Calibri" panose="020F0502020204030204" charset="0"/>
                <a:sym typeface="+mn-ea"/>
              </a:rPr>
              <a:t>λ=(A,B,π)，给定观测序列</a:t>
            </a:r>
            <a:r>
              <a:rPr lang="en-US" altLang="zh-CN" sz="2200" dirty="0" smtClean="0">
                <a:ln>
                  <a:noFill/>
                </a:ln>
                <a:solidFill>
                  <a:srgbClr val="FF0000"/>
                </a:solidFill>
                <a:effectLst/>
                <a:latin typeface="Calibri" panose="020F0502020204030204" charset="0"/>
                <a:ea typeface="黑体" panose="02010609060101010101" pitchFamily="49" charset="-122"/>
                <a:cs typeface="Calibri" panose="020F0502020204030204" charset="0"/>
                <a:sym typeface="+mn-ea"/>
              </a:rPr>
              <a:t>x</a:t>
            </a:r>
            <a:r>
              <a:rPr lang="zh-CN" altLang="en-US" sz="2200" dirty="0" smtClean="0">
                <a:ln>
                  <a:noFill/>
                </a:ln>
                <a:solidFill>
                  <a:srgbClr val="FF0000"/>
                </a:solidFill>
                <a:effectLst/>
                <a:latin typeface="Calibri" panose="020F0502020204030204" charset="0"/>
                <a:ea typeface="黑体" panose="02010609060101010101" pitchFamily="49" charset="-122"/>
                <a:cs typeface="Calibri" panose="020F0502020204030204" charset="0"/>
                <a:sym typeface="+mn-ea"/>
              </a:rPr>
              <a:t>，求最可能的状态序列</a:t>
            </a:r>
            <a:r>
              <a:rPr lang="en-US" altLang="zh-CN" sz="2200" dirty="0" smtClean="0">
                <a:ln>
                  <a:noFill/>
                </a:ln>
                <a:solidFill>
                  <a:srgbClr val="FF0000"/>
                </a:solidFill>
                <a:effectLst/>
                <a:latin typeface="Calibri" panose="020F0502020204030204" charset="0"/>
                <a:ea typeface="黑体" panose="02010609060101010101" pitchFamily="49" charset="-122"/>
                <a:cs typeface="Calibri" panose="020F0502020204030204" charset="0"/>
                <a:sym typeface="+mn-ea"/>
              </a:rPr>
              <a:t>y</a:t>
            </a:r>
            <a:endParaRPr kumimoji="0" lang="zh-CN" altLang="zh-CN" sz="2200" i="0" u="none" strike="noStrike" cap="none" normalizeH="0" baseline="0" dirty="0" smtClean="0">
              <a:ln>
                <a:noFill/>
              </a:ln>
              <a:solidFill>
                <a:srgbClr val="FF0000"/>
              </a:solidFill>
              <a:effectLst/>
              <a:latin typeface="Calibri" panose="020F0502020204030204" charset="0"/>
              <a:ea typeface="黑体" panose="02010609060101010101" pitchFamily="49" charset="-122"/>
              <a:cs typeface="Calibri" panose="020F0502020204030204" charset="0"/>
            </a:endParaRPr>
          </a:p>
          <a:p>
            <a:pPr marL="0" marR="0" lvl="0" indent="0" algn="l" defTabSz="914400" rtl="0" eaLnBrk="0" fontAlgn="base" latinLnBrk="0" hangingPunct="0">
              <a:lnSpc>
                <a:spcPct val="150000"/>
              </a:lnSpc>
              <a:spcBef>
                <a:spcPct val="0"/>
              </a:spcBef>
              <a:spcAft>
                <a:spcPct val="0"/>
              </a:spcAft>
              <a:buClrTx/>
              <a:buSzTx/>
              <a:buFontTx/>
              <a:buNone/>
            </a:pPr>
            <a:endParaRPr kumimoji="0" lang="zh-CN" altLang="zh-CN" sz="2200" i="0" u="none" strike="noStrike" cap="none" normalizeH="0" baseline="0" dirty="0" smtClean="0">
              <a:ln>
                <a:noFill/>
              </a:ln>
              <a:solidFill>
                <a:srgbClr val="FF0000"/>
              </a:solidFill>
              <a:effectLst/>
              <a:latin typeface="Calibri" panose="020F0502020204030204" charset="0"/>
              <a:ea typeface="黑体" panose="02010609060101010101" pitchFamily="49" charset="-122"/>
              <a:cs typeface="Calibri" panose="020F05020202040302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HMM</a:t>
            </a:r>
            <a:endParaRPr lang="en-US" altLang="zh-CN"/>
          </a:p>
        </p:txBody>
      </p:sp>
      <p:sp>
        <p:nvSpPr>
          <p:cNvPr id="3" name="文本框 2"/>
          <p:cNvSpPr txBox="1"/>
          <p:nvPr/>
        </p:nvSpPr>
        <p:spPr>
          <a:xfrm>
            <a:off x="896620" y="3717290"/>
            <a:ext cx="10646410" cy="2168525"/>
          </a:xfrm>
          <a:prstGeom prst="rect">
            <a:avLst/>
          </a:prstGeom>
          <a:noFill/>
        </p:spPr>
        <p:txBody>
          <a:bodyPr wrap="square" rtlCol="0" anchor="t">
            <a:spAutoFit/>
          </a:bodyPr>
          <a:p>
            <a:pPr marL="0" indent="0">
              <a:lnSpc>
                <a:spcPct val="150000"/>
              </a:lnSpc>
              <a:buNone/>
            </a:pPr>
            <a:r>
              <a:rPr lang="en-US" altLang="zh-CN" b="1" dirty="0">
                <a:latin typeface="黑体" panose="02010609060101010101" pitchFamily="49" charset="-122"/>
                <a:ea typeface="黑体" panose="02010609060101010101" pitchFamily="49" charset="-122"/>
                <a:cs typeface="黑体" panose="02010609060101010101" pitchFamily="49" charset="-122"/>
                <a:sym typeface="+mn-ea"/>
              </a:rPr>
              <a:t>HMM</a:t>
            </a:r>
            <a:r>
              <a:rPr lang="zh-CN" altLang="en-US" b="1" dirty="0">
                <a:latin typeface="黑体" panose="02010609060101010101" pitchFamily="49" charset="-122"/>
                <a:ea typeface="黑体" panose="02010609060101010101" pitchFamily="49" charset="-122"/>
                <a:cs typeface="黑体" panose="02010609060101010101" pitchFamily="49" charset="-122"/>
                <a:sym typeface="+mn-ea"/>
              </a:rPr>
              <a:t>假设：</a:t>
            </a:r>
            <a:endParaRPr lang="zh-CN" altLang="en-US" b="1" dirty="0">
              <a:latin typeface="黑体" panose="02010609060101010101" pitchFamily="49" charset="-122"/>
              <a:ea typeface="黑体" panose="02010609060101010101" pitchFamily="49" charset="-122"/>
              <a:cs typeface="黑体" panose="02010609060101010101" pitchFamily="49" charset="-122"/>
              <a:sym typeface="+mn-ea"/>
            </a:endParaRPr>
          </a:p>
          <a:p>
            <a:pPr marL="285750" indent="-285750">
              <a:lnSpc>
                <a:spcPct val="150000"/>
              </a:lnSpc>
              <a:buFont typeface="Arial" panose="020B0604020202020204" pitchFamily="34" charset="0"/>
              <a:buChar char="•"/>
            </a:pPr>
            <a:r>
              <a:rPr lang="zh-CN" altLang="en-US" b="1" dirty="0">
                <a:latin typeface="黑体" panose="02010609060101010101" pitchFamily="49" charset="-122"/>
                <a:ea typeface="黑体" panose="02010609060101010101" pitchFamily="49" charset="-122"/>
                <a:cs typeface="黑体" panose="02010609060101010101" pitchFamily="49" charset="-122"/>
                <a:sym typeface="+mn-ea"/>
              </a:rPr>
              <a:t>齐次一阶马尔科夫</a:t>
            </a:r>
            <a:r>
              <a:rPr lang="zh-CN" altLang="en-US" b="1" dirty="0" smtClean="0">
                <a:latin typeface="黑体" panose="02010609060101010101" pitchFamily="49" charset="-122"/>
                <a:ea typeface="黑体" panose="02010609060101010101" pitchFamily="49" charset="-122"/>
                <a:cs typeface="黑体" panose="02010609060101010101" pitchFamily="49" charset="-122"/>
                <a:sym typeface="+mn-ea"/>
              </a:rPr>
              <a:t>假设：</a:t>
            </a:r>
            <a:r>
              <a:rPr lang="zh-CN" altLang="en-US" b="1" dirty="0" smtClean="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即</a:t>
            </a:r>
            <a:r>
              <a:rPr lang="zh-CN" altLang="en-US"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任意时刻的隐藏状态只依赖于</a:t>
            </a:r>
            <a:r>
              <a:rPr lang="zh-CN" altLang="en-US" b="1" dirty="0" smtClean="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它的前</a:t>
            </a:r>
            <a:r>
              <a:rPr lang="zh-CN" altLang="en-US"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一个时刻的隐藏状态</a:t>
            </a:r>
            <a:r>
              <a:rPr lang="zh-CN" altLang="en-US" dirty="0" smtClean="0">
                <a:latin typeface="黑体" panose="02010609060101010101" pitchFamily="49" charset="-122"/>
                <a:ea typeface="黑体" panose="02010609060101010101" pitchFamily="49" charset="-122"/>
                <a:cs typeface="黑体" panose="02010609060101010101" pitchFamily="49" charset="-122"/>
                <a:sym typeface="+mn-ea"/>
              </a:rPr>
              <a:t>。</a:t>
            </a:r>
            <a:endParaRPr lang="zh-CN" altLang="en-US" dirty="0" smtClean="0">
              <a:latin typeface="黑体" panose="02010609060101010101" pitchFamily="49" charset="-122"/>
              <a:ea typeface="黑体" panose="02010609060101010101" pitchFamily="49" charset="-122"/>
              <a:cs typeface="黑体" panose="02010609060101010101" pitchFamily="49" charset="-122"/>
              <a:sym typeface="+mn-ea"/>
            </a:endParaRPr>
          </a:p>
          <a:p>
            <a:pPr marL="0" indent="0">
              <a:lnSpc>
                <a:spcPct val="150000"/>
              </a:lnSpc>
              <a:buNone/>
            </a:pPr>
            <a:r>
              <a:rPr lang="en-US" altLang="zh-CN" dirty="0" smtClean="0">
                <a:latin typeface="Cambria Math" panose="02040503050406030204" charset="0"/>
                <a:ea typeface="黑体" panose="02010609060101010101" pitchFamily="49" charset="-122"/>
                <a:cs typeface="Cambria Math" panose="02040503050406030204" charset="0"/>
                <a:sym typeface="+mn-ea"/>
              </a:rPr>
              <a:t>p(y</a:t>
            </a:r>
            <a:r>
              <a:rPr lang="en-US" altLang="zh-CN" baseline="-25000" dirty="0" smtClean="0">
                <a:latin typeface="Cambria Math" panose="02040503050406030204" charset="0"/>
                <a:ea typeface="黑体" panose="02010609060101010101" pitchFamily="49" charset="-122"/>
                <a:cs typeface="Cambria Math" panose="02040503050406030204" charset="0"/>
                <a:sym typeface="+mn-ea"/>
              </a:rPr>
              <a:t>t</a:t>
            </a:r>
            <a:r>
              <a:rPr lang="en-US" altLang="zh-CN" dirty="0" smtClean="0">
                <a:latin typeface="Cambria Math" panose="02040503050406030204" charset="0"/>
                <a:ea typeface="黑体" panose="02010609060101010101" pitchFamily="49" charset="-122"/>
                <a:cs typeface="Cambria Math" panose="02040503050406030204" charset="0"/>
                <a:sym typeface="+mn-ea"/>
              </a:rPr>
              <a:t>|y</a:t>
            </a:r>
            <a:r>
              <a:rPr lang="en-US" altLang="zh-CN" baseline="-25000" dirty="0" smtClean="0">
                <a:latin typeface="Cambria Math" panose="02040503050406030204" charset="0"/>
                <a:ea typeface="黑体" panose="02010609060101010101" pitchFamily="49" charset="-122"/>
                <a:cs typeface="Cambria Math" panose="02040503050406030204" charset="0"/>
                <a:sym typeface="+mn-ea"/>
              </a:rPr>
              <a:t>1:t-1</a:t>
            </a:r>
            <a:r>
              <a:rPr lang="en-US" altLang="zh-CN" dirty="0" smtClean="0">
                <a:latin typeface="Cambria Math" panose="02040503050406030204" charset="0"/>
                <a:ea typeface="黑体" panose="02010609060101010101" pitchFamily="49" charset="-122"/>
                <a:cs typeface="Cambria Math" panose="02040503050406030204" charset="0"/>
                <a:sym typeface="+mn-ea"/>
              </a:rPr>
              <a:t>,x</a:t>
            </a:r>
            <a:r>
              <a:rPr lang="en-US" altLang="zh-CN" baseline="-25000" dirty="0" smtClean="0">
                <a:latin typeface="Cambria Math" panose="02040503050406030204" charset="0"/>
                <a:ea typeface="黑体" panose="02010609060101010101" pitchFamily="49" charset="-122"/>
                <a:cs typeface="Cambria Math" panose="02040503050406030204" charset="0"/>
                <a:sym typeface="+mn-ea"/>
              </a:rPr>
              <a:t>1:t-1</a:t>
            </a:r>
            <a:r>
              <a:rPr lang="en-US" altLang="zh-CN" dirty="0" smtClean="0">
                <a:latin typeface="Cambria Math" panose="02040503050406030204" charset="0"/>
                <a:ea typeface="黑体" panose="02010609060101010101" pitchFamily="49" charset="-122"/>
                <a:cs typeface="Cambria Math" panose="02040503050406030204" charset="0"/>
                <a:sym typeface="+mn-ea"/>
              </a:rPr>
              <a:t>)=p(y</a:t>
            </a:r>
            <a:r>
              <a:rPr lang="en-US" altLang="zh-CN" baseline="-25000" dirty="0" smtClean="0">
                <a:latin typeface="Cambria Math" panose="02040503050406030204" charset="0"/>
                <a:ea typeface="黑体" panose="02010609060101010101" pitchFamily="49" charset="-122"/>
                <a:cs typeface="Cambria Math" panose="02040503050406030204" charset="0"/>
                <a:sym typeface="+mn-ea"/>
              </a:rPr>
              <a:t>t</a:t>
            </a:r>
            <a:r>
              <a:rPr lang="en-US" altLang="zh-CN" dirty="0" smtClean="0">
                <a:latin typeface="Cambria Math" panose="02040503050406030204" charset="0"/>
                <a:ea typeface="黑体" panose="02010609060101010101" pitchFamily="49" charset="-122"/>
                <a:cs typeface="Cambria Math" panose="02040503050406030204" charset="0"/>
                <a:sym typeface="+mn-ea"/>
              </a:rPr>
              <a:t>|y</a:t>
            </a:r>
            <a:r>
              <a:rPr lang="en-US" altLang="zh-CN" baseline="-25000" dirty="0" smtClean="0">
                <a:latin typeface="Cambria Math" panose="02040503050406030204" charset="0"/>
                <a:ea typeface="黑体" panose="02010609060101010101" pitchFamily="49" charset="-122"/>
                <a:cs typeface="Cambria Math" panose="02040503050406030204" charset="0"/>
                <a:sym typeface="+mn-ea"/>
              </a:rPr>
              <a:t>t-1</a:t>
            </a:r>
            <a:r>
              <a:rPr lang="en-US" altLang="zh-CN" dirty="0" smtClean="0">
                <a:latin typeface="Cambria Math" panose="02040503050406030204" charset="0"/>
                <a:ea typeface="黑体" panose="02010609060101010101" pitchFamily="49" charset="-122"/>
                <a:cs typeface="Cambria Math" panose="02040503050406030204" charset="0"/>
                <a:sym typeface="+mn-ea"/>
              </a:rPr>
              <a:t>)</a:t>
            </a:r>
            <a:endParaRPr lang="en-US" altLang="zh-CN" dirty="0" smtClean="0">
              <a:latin typeface="Cambria Math" panose="02040503050406030204" charset="0"/>
              <a:ea typeface="黑体" panose="02010609060101010101" pitchFamily="49" charset="-122"/>
              <a:cs typeface="Cambria Math" panose="02040503050406030204" charset="0"/>
            </a:endParaRPr>
          </a:p>
          <a:p>
            <a:pPr marL="285750" indent="-285750">
              <a:lnSpc>
                <a:spcPct val="150000"/>
              </a:lnSpc>
              <a:buFont typeface="Arial" panose="020B0604020202020204" pitchFamily="34" charset="0"/>
              <a:buChar char="•"/>
            </a:pPr>
            <a:r>
              <a:rPr lang="zh-CN" altLang="en-US" b="1" dirty="0">
                <a:latin typeface="黑体" panose="02010609060101010101" pitchFamily="49" charset="-122"/>
                <a:ea typeface="黑体" panose="02010609060101010101" pitchFamily="49" charset="-122"/>
                <a:cs typeface="黑体" panose="02010609060101010101" pitchFamily="49" charset="-122"/>
              </a:rPr>
              <a:t>观测独立性假设：</a:t>
            </a:r>
            <a:r>
              <a:rPr lang="zh-CN" altLang="en-US" b="1" dirty="0">
                <a:solidFill>
                  <a:srgbClr val="FF0000"/>
                </a:solidFill>
                <a:latin typeface="黑体" panose="02010609060101010101" pitchFamily="49" charset="-122"/>
                <a:ea typeface="黑体" panose="02010609060101010101" pitchFamily="49" charset="-122"/>
                <a:cs typeface="黑体" panose="02010609060101010101" pitchFamily="49" charset="-122"/>
              </a:rPr>
              <a:t>即</a:t>
            </a:r>
            <a:r>
              <a:rPr lang="zh-CN" altLang="en-US"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任意时刻的观察状态只仅仅依赖于当前时刻的隐藏状态。</a:t>
            </a:r>
            <a:endParaRPr lang="zh-CN" altLang="en-US"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a:p>
            <a:pPr>
              <a:lnSpc>
                <a:spcPct val="150000"/>
              </a:lnSpc>
            </a:pPr>
            <a:r>
              <a:rPr lang="en-US" altLang="zh-CN">
                <a:latin typeface="Cambria Math" panose="02040503050406030204" charset="0"/>
                <a:cs typeface="Cambria Math" panose="02040503050406030204" charset="0"/>
              </a:rPr>
              <a:t>p(x</a:t>
            </a:r>
            <a:r>
              <a:rPr lang="en-US" altLang="zh-CN" baseline="-25000" dirty="0" smtClean="0">
                <a:latin typeface="Cambria Math" panose="02040503050406030204" charset="0"/>
                <a:ea typeface="黑体" panose="02010609060101010101" pitchFamily="49" charset="-122"/>
                <a:cs typeface="Cambria Math" panose="02040503050406030204" charset="0"/>
                <a:sym typeface="+mn-ea"/>
              </a:rPr>
              <a:t>t</a:t>
            </a:r>
            <a:r>
              <a:rPr lang="en-US" altLang="zh-CN" dirty="0" smtClean="0">
                <a:latin typeface="Cambria Math" panose="02040503050406030204" charset="0"/>
                <a:ea typeface="黑体" panose="02010609060101010101" pitchFamily="49" charset="-122"/>
                <a:cs typeface="Cambria Math" panose="02040503050406030204" charset="0"/>
                <a:sym typeface="+mn-ea"/>
              </a:rPr>
              <a:t>|y</a:t>
            </a:r>
            <a:r>
              <a:rPr lang="en-US" altLang="zh-CN" baseline="-25000" dirty="0" smtClean="0">
                <a:latin typeface="Cambria Math" panose="02040503050406030204" charset="0"/>
                <a:ea typeface="黑体" panose="02010609060101010101" pitchFamily="49" charset="-122"/>
                <a:cs typeface="Cambria Math" panose="02040503050406030204" charset="0"/>
                <a:sym typeface="+mn-ea"/>
              </a:rPr>
              <a:t>1:t</a:t>
            </a:r>
            <a:r>
              <a:rPr lang="en-US" altLang="zh-CN" dirty="0" smtClean="0">
                <a:latin typeface="Cambria Math" panose="02040503050406030204" charset="0"/>
                <a:ea typeface="黑体" panose="02010609060101010101" pitchFamily="49" charset="-122"/>
                <a:cs typeface="Cambria Math" panose="02040503050406030204" charset="0"/>
                <a:sym typeface="+mn-ea"/>
              </a:rPr>
              <a:t>,x</a:t>
            </a:r>
            <a:r>
              <a:rPr lang="en-US" altLang="zh-CN" baseline="-25000" dirty="0" smtClean="0">
                <a:latin typeface="Cambria Math" panose="02040503050406030204" charset="0"/>
                <a:ea typeface="黑体" panose="02010609060101010101" pitchFamily="49" charset="-122"/>
                <a:cs typeface="Cambria Math" panose="02040503050406030204" charset="0"/>
                <a:sym typeface="+mn-ea"/>
              </a:rPr>
              <a:t>1:t-1</a:t>
            </a:r>
            <a:r>
              <a:rPr lang="en-US" altLang="zh-CN">
                <a:latin typeface="Cambria Math" panose="02040503050406030204" charset="0"/>
                <a:cs typeface="Cambria Math" panose="02040503050406030204" charset="0"/>
              </a:rPr>
              <a:t>)=</a:t>
            </a:r>
            <a:r>
              <a:rPr lang="en-US" altLang="zh-CN" dirty="0" smtClean="0">
                <a:latin typeface="Cambria Math" panose="02040503050406030204" charset="0"/>
                <a:ea typeface="黑体" panose="02010609060101010101" pitchFamily="49" charset="-122"/>
                <a:cs typeface="Cambria Math" panose="02040503050406030204" charset="0"/>
                <a:sym typeface="+mn-ea"/>
              </a:rPr>
              <a:t>p(x</a:t>
            </a:r>
            <a:r>
              <a:rPr lang="en-US" altLang="zh-CN" baseline="-25000" dirty="0" smtClean="0">
                <a:latin typeface="Cambria Math" panose="02040503050406030204" charset="0"/>
                <a:ea typeface="黑体" panose="02010609060101010101" pitchFamily="49" charset="-122"/>
                <a:cs typeface="Cambria Math" panose="02040503050406030204" charset="0"/>
                <a:sym typeface="+mn-ea"/>
              </a:rPr>
              <a:t>t</a:t>
            </a:r>
            <a:r>
              <a:rPr lang="en-US" altLang="zh-CN" dirty="0" smtClean="0">
                <a:latin typeface="Cambria Math" panose="02040503050406030204" charset="0"/>
                <a:ea typeface="黑体" panose="02010609060101010101" pitchFamily="49" charset="-122"/>
                <a:cs typeface="Cambria Math" panose="02040503050406030204" charset="0"/>
                <a:sym typeface="+mn-ea"/>
              </a:rPr>
              <a:t>|y</a:t>
            </a:r>
            <a:r>
              <a:rPr lang="en-US" altLang="zh-CN" baseline="-25000" dirty="0" smtClean="0">
                <a:latin typeface="Cambria Math" panose="02040503050406030204" charset="0"/>
                <a:ea typeface="黑体" panose="02010609060101010101" pitchFamily="49" charset="-122"/>
                <a:cs typeface="Cambria Math" panose="02040503050406030204" charset="0"/>
                <a:sym typeface="+mn-ea"/>
              </a:rPr>
              <a:t>t</a:t>
            </a:r>
            <a:r>
              <a:rPr lang="en-US" altLang="zh-CN" dirty="0" smtClean="0">
                <a:latin typeface="Cambria Math" panose="02040503050406030204" charset="0"/>
                <a:ea typeface="黑体" panose="02010609060101010101" pitchFamily="49" charset="-122"/>
                <a:cs typeface="Cambria Math" panose="02040503050406030204" charset="0"/>
                <a:sym typeface="+mn-ea"/>
              </a:rPr>
              <a:t>)</a:t>
            </a:r>
            <a:endParaRPr lang="en-US" altLang="zh-CN">
              <a:latin typeface="Cambria Math" panose="02040503050406030204" charset="0"/>
              <a:cs typeface="Cambria Math" panose="02040503050406030204" charset="0"/>
            </a:endParaRPr>
          </a:p>
        </p:txBody>
      </p:sp>
      <p:sp>
        <p:nvSpPr>
          <p:cNvPr id="4" name="椭圆 3"/>
          <p:cNvSpPr/>
          <p:nvPr/>
        </p:nvSpPr>
        <p:spPr>
          <a:xfrm>
            <a:off x="4112895" y="123761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1</a:t>
            </a:r>
            <a:endParaRPr lang="en-US" altLang="zh-CN" sz="1500" baseline="-25000"/>
          </a:p>
        </p:txBody>
      </p:sp>
      <p:sp>
        <p:nvSpPr>
          <p:cNvPr id="5" name="椭圆 4"/>
          <p:cNvSpPr/>
          <p:nvPr/>
        </p:nvSpPr>
        <p:spPr>
          <a:xfrm>
            <a:off x="4995545" y="123761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2</a:t>
            </a:r>
            <a:endParaRPr lang="en-US" altLang="zh-CN" sz="1500" baseline="-25000"/>
          </a:p>
        </p:txBody>
      </p:sp>
      <p:sp>
        <p:nvSpPr>
          <p:cNvPr id="6" name="椭圆 5"/>
          <p:cNvSpPr/>
          <p:nvPr/>
        </p:nvSpPr>
        <p:spPr>
          <a:xfrm>
            <a:off x="5878195" y="123761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3</a:t>
            </a:r>
            <a:endParaRPr lang="en-US" altLang="zh-CN" sz="1500" baseline="-25000"/>
          </a:p>
        </p:txBody>
      </p:sp>
      <p:sp>
        <p:nvSpPr>
          <p:cNvPr id="7" name="椭圆 6"/>
          <p:cNvSpPr/>
          <p:nvPr/>
        </p:nvSpPr>
        <p:spPr>
          <a:xfrm>
            <a:off x="6760845" y="123761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a:t>
            </a:r>
            <a:endParaRPr lang="en-US" altLang="zh-CN" sz="1500" baseline="-25000"/>
          </a:p>
        </p:txBody>
      </p:sp>
      <p:sp>
        <p:nvSpPr>
          <p:cNvPr id="8" name="椭圆 7"/>
          <p:cNvSpPr/>
          <p:nvPr/>
        </p:nvSpPr>
        <p:spPr>
          <a:xfrm>
            <a:off x="7712075" y="123761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600" baseline="-25000"/>
              <a:t>n</a:t>
            </a:r>
            <a:endParaRPr lang="en-US" altLang="zh-CN" sz="1600" baseline="-25000"/>
          </a:p>
        </p:txBody>
      </p:sp>
      <p:cxnSp>
        <p:nvCxnSpPr>
          <p:cNvPr id="10" name="直接连接符 9"/>
          <p:cNvCxnSpPr>
            <a:stCxn id="9" idx="6"/>
            <a:endCxn id="19" idx="2"/>
          </p:cNvCxnSpPr>
          <p:nvPr/>
        </p:nvCxnSpPr>
        <p:spPr>
          <a:xfrm>
            <a:off x="4664075" y="2864485"/>
            <a:ext cx="331470" cy="0"/>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19" idx="6"/>
            <a:endCxn id="20" idx="2"/>
          </p:cNvCxnSpPr>
          <p:nvPr/>
        </p:nvCxnSpPr>
        <p:spPr>
          <a:xfrm>
            <a:off x="5546725" y="2864485"/>
            <a:ext cx="331470" cy="0"/>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20" idx="6"/>
            <a:endCxn id="21" idx="2"/>
          </p:cNvCxnSpPr>
          <p:nvPr/>
        </p:nvCxnSpPr>
        <p:spPr>
          <a:xfrm>
            <a:off x="6429375" y="2864485"/>
            <a:ext cx="331470" cy="0"/>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21" idx="6"/>
            <a:endCxn id="22" idx="2"/>
          </p:cNvCxnSpPr>
          <p:nvPr/>
        </p:nvCxnSpPr>
        <p:spPr>
          <a:xfrm>
            <a:off x="7312025" y="2864485"/>
            <a:ext cx="400050" cy="0"/>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4" idx="4"/>
            <a:endCxn id="9" idx="0"/>
          </p:cNvCxnSpPr>
          <p:nvPr/>
        </p:nvCxnSpPr>
        <p:spPr>
          <a:xfrm>
            <a:off x="4388485" y="1788795"/>
            <a:ext cx="0" cy="800100"/>
          </a:xfrm>
          <a:prstGeom prst="line">
            <a:avLst/>
          </a:prstGeom>
          <a:ln w="127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4"/>
            <a:endCxn id="19" idx="0"/>
          </p:cNvCxnSpPr>
          <p:nvPr/>
        </p:nvCxnSpPr>
        <p:spPr>
          <a:xfrm>
            <a:off x="5271135" y="1788795"/>
            <a:ext cx="0" cy="800100"/>
          </a:xfrm>
          <a:prstGeom prst="line">
            <a:avLst/>
          </a:prstGeom>
          <a:ln w="127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4"/>
            <a:endCxn id="20" idx="0"/>
          </p:cNvCxnSpPr>
          <p:nvPr/>
        </p:nvCxnSpPr>
        <p:spPr>
          <a:xfrm>
            <a:off x="6153785" y="1788795"/>
            <a:ext cx="0" cy="800100"/>
          </a:xfrm>
          <a:prstGeom prst="line">
            <a:avLst/>
          </a:prstGeom>
          <a:ln w="127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7" idx="4"/>
            <a:endCxn id="21" idx="0"/>
          </p:cNvCxnSpPr>
          <p:nvPr/>
        </p:nvCxnSpPr>
        <p:spPr>
          <a:xfrm>
            <a:off x="7036435" y="1788795"/>
            <a:ext cx="0" cy="800100"/>
          </a:xfrm>
          <a:prstGeom prst="line">
            <a:avLst/>
          </a:prstGeom>
          <a:ln w="127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8" idx="4"/>
            <a:endCxn id="22" idx="0"/>
          </p:cNvCxnSpPr>
          <p:nvPr/>
        </p:nvCxnSpPr>
        <p:spPr>
          <a:xfrm>
            <a:off x="7987665" y="1788795"/>
            <a:ext cx="0" cy="800100"/>
          </a:xfrm>
          <a:prstGeom prst="line">
            <a:avLst/>
          </a:prstGeom>
          <a:ln w="127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112895" y="258889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500" baseline="-25000"/>
              <a:t>1</a:t>
            </a:r>
            <a:endParaRPr lang="en-US" altLang="zh-CN" sz="1500" baseline="-25000"/>
          </a:p>
        </p:txBody>
      </p:sp>
      <p:sp>
        <p:nvSpPr>
          <p:cNvPr id="19" name="椭圆 18"/>
          <p:cNvSpPr/>
          <p:nvPr/>
        </p:nvSpPr>
        <p:spPr>
          <a:xfrm>
            <a:off x="4995545" y="258889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500" baseline="-25000"/>
              <a:t>2</a:t>
            </a:r>
            <a:endParaRPr lang="en-US" altLang="zh-CN" sz="1500" baseline="-25000"/>
          </a:p>
        </p:txBody>
      </p:sp>
      <p:sp>
        <p:nvSpPr>
          <p:cNvPr id="20" name="椭圆 19"/>
          <p:cNvSpPr/>
          <p:nvPr/>
        </p:nvSpPr>
        <p:spPr>
          <a:xfrm>
            <a:off x="5878195" y="258889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500" baseline="-25000"/>
              <a:t>3</a:t>
            </a:r>
            <a:endParaRPr lang="en-US" altLang="zh-CN" sz="1500" baseline="-25000"/>
          </a:p>
        </p:txBody>
      </p:sp>
      <p:sp>
        <p:nvSpPr>
          <p:cNvPr id="21" name="椭圆 20"/>
          <p:cNvSpPr/>
          <p:nvPr/>
        </p:nvSpPr>
        <p:spPr>
          <a:xfrm>
            <a:off x="6760845" y="258889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a:t>
            </a:r>
            <a:endParaRPr lang="en-US" altLang="zh-CN" sz="1500" baseline="-25000"/>
          </a:p>
        </p:txBody>
      </p:sp>
      <p:sp>
        <p:nvSpPr>
          <p:cNvPr id="22" name="椭圆 21"/>
          <p:cNvSpPr/>
          <p:nvPr/>
        </p:nvSpPr>
        <p:spPr>
          <a:xfrm>
            <a:off x="7712075" y="258889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600" baseline="-25000"/>
              <a:t>n</a:t>
            </a:r>
            <a:endParaRPr lang="en-US" altLang="zh-CN" sz="1600" baseline="-25000"/>
          </a:p>
        </p:txBody>
      </p:sp>
      <p:sp>
        <p:nvSpPr>
          <p:cNvPr id="23" name="矩形 22"/>
          <p:cNvSpPr/>
          <p:nvPr/>
        </p:nvSpPr>
        <p:spPr>
          <a:xfrm>
            <a:off x="3742690" y="1130300"/>
            <a:ext cx="4870450" cy="755015"/>
          </a:xfrm>
          <a:prstGeom prst="rect">
            <a:avLst/>
          </a:prstGeom>
          <a:noFill/>
          <a:ln w="22225">
            <a:solidFill>
              <a:srgbClr val="FF0000"/>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2303780" y="1323340"/>
            <a:ext cx="1409065" cy="368300"/>
          </a:xfrm>
          <a:prstGeom prst="rect">
            <a:avLst/>
          </a:prstGeom>
          <a:noFill/>
        </p:spPr>
        <p:txBody>
          <a:bodyPr wrap="square" rtlCol="0">
            <a:spAutoFit/>
          </a:bodyPr>
          <a:p>
            <a:r>
              <a:rPr lang="zh-CN" altLang="en-US" b="1">
                <a:latin typeface="黑体" panose="02010609060101010101" pitchFamily="49" charset="-122"/>
                <a:ea typeface="黑体" panose="02010609060101010101" pitchFamily="49" charset="-122"/>
              </a:rPr>
              <a:t>观察值</a:t>
            </a:r>
            <a:endParaRPr lang="zh-CN" altLang="en-US" b="1">
              <a:latin typeface="黑体" panose="02010609060101010101" pitchFamily="49" charset="-122"/>
              <a:ea typeface="黑体" panose="02010609060101010101" pitchFamily="49" charset="-122"/>
            </a:endParaRPr>
          </a:p>
        </p:txBody>
      </p:sp>
      <p:sp>
        <p:nvSpPr>
          <p:cNvPr id="25" name="矩形 24"/>
          <p:cNvSpPr/>
          <p:nvPr/>
        </p:nvSpPr>
        <p:spPr>
          <a:xfrm>
            <a:off x="3784600" y="2456180"/>
            <a:ext cx="4870450" cy="755015"/>
          </a:xfrm>
          <a:prstGeom prst="rect">
            <a:avLst/>
          </a:prstGeom>
          <a:noFill/>
          <a:ln w="22225">
            <a:solidFill>
              <a:srgbClr val="FFC000"/>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2313940" y="2680335"/>
            <a:ext cx="1409065" cy="368300"/>
          </a:xfrm>
          <a:prstGeom prst="rect">
            <a:avLst/>
          </a:prstGeom>
          <a:noFill/>
        </p:spPr>
        <p:txBody>
          <a:bodyPr wrap="square" rtlCol="0">
            <a:spAutoFit/>
          </a:bodyPr>
          <a:p>
            <a:r>
              <a:rPr lang="zh-CN" altLang="en-US" b="1">
                <a:latin typeface="黑体" panose="02010609060101010101" pitchFamily="49" charset="-122"/>
                <a:ea typeface="黑体" panose="02010609060101010101" pitchFamily="49" charset="-122"/>
              </a:rPr>
              <a:t>隐藏状态</a:t>
            </a:r>
            <a:endParaRPr lang="zh-CN" altLang="en-US" b="1">
              <a:latin typeface="黑体" panose="02010609060101010101" pitchFamily="49" charset="-122"/>
              <a:ea typeface="黑体"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Maximum Entropy Markov Model (MEMM)</a:t>
            </a:r>
            <a:endParaRPr lang="en-US" altLang="zh-CN"/>
          </a:p>
        </p:txBody>
      </p:sp>
      <p:sp>
        <p:nvSpPr>
          <p:cNvPr id="5" name="Rectangle 2"/>
          <p:cNvSpPr>
            <a:spLocks noChangeArrowheads="1"/>
          </p:cNvSpPr>
          <p:nvPr/>
        </p:nvSpPr>
        <p:spPr bwMode="auto">
          <a:xfrm>
            <a:off x="1504950" y="1424305"/>
            <a:ext cx="5501640" cy="598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pPr>
            <a:r>
              <a:rPr kumimoji="0" lang="zh-CN" altLang="en-US" sz="2200" i="0" u="none" strike="noStrike" cap="none" normalizeH="0" baseline="0" dirty="0" smtClean="0">
                <a:ln>
                  <a:noFill/>
                </a:ln>
                <a:solidFill>
                  <a:srgbClr val="FF0000"/>
                </a:solidFill>
                <a:effectLst/>
                <a:latin typeface="Calibri" panose="020F0502020204030204" charset="0"/>
                <a:ea typeface="黑体" panose="02010609060101010101" pitchFamily="49" charset="-122"/>
                <a:cs typeface="Calibri" panose="020F0502020204030204" charset="0"/>
              </a:rPr>
              <a:t>最大熵马尔科夫模型：</a:t>
            </a:r>
            <a:endParaRPr kumimoji="0" lang="zh-CN" altLang="en-US" sz="2200" i="0" u="none" strike="noStrike" cap="none" normalizeH="0" baseline="0" dirty="0" smtClean="0">
              <a:ln>
                <a:noFill/>
              </a:ln>
              <a:solidFill>
                <a:srgbClr val="FF0000"/>
              </a:solidFill>
              <a:effectLst/>
              <a:latin typeface="Calibri" panose="020F0502020204030204" charset="0"/>
              <a:ea typeface="黑体" panose="02010609060101010101" pitchFamily="49" charset="-122"/>
              <a:cs typeface="Calibri" panose="020F0502020204030204" charset="0"/>
            </a:endParaRPr>
          </a:p>
        </p:txBody>
      </p:sp>
      <p:sp>
        <p:nvSpPr>
          <p:cNvPr id="4" name="椭圆 3"/>
          <p:cNvSpPr/>
          <p:nvPr/>
        </p:nvSpPr>
        <p:spPr>
          <a:xfrm>
            <a:off x="4061460" y="247332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1</a:t>
            </a:r>
            <a:endParaRPr lang="en-US" altLang="zh-CN" sz="1500" baseline="-25000"/>
          </a:p>
        </p:txBody>
      </p:sp>
      <p:sp>
        <p:nvSpPr>
          <p:cNvPr id="3" name="椭圆 2"/>
          <p:cNvSpPr/>
          <p:nvPr/>
        </p:nvSpPr>
        <p:spPr>
          <a:xfrm>
            <a:off x="4944110" y="247332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2</a:t>
            </a:r>
            <a:endParaRPr lang="en-US" altLang="zh-CN" sz="1500" baseline="-25000"/>
          </a:p>
        </p:txBody>
      </p:sp>
      <p:sp>
        <p:nvSpPr>
          <p:cNvPr id="6" name="椭圆 5"/>
          <p:cNvSpPr/>
          <p:nvPr/>
        </p:nvSpPr>
        <p:spPr>
          <a:xfrm>
            <a:off x="5826760" y="247332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3</a:t>
            </a:r>
            <a:endParaRPr lang="en-US" altLang="zh-CN" sz="1500" baseline="-25000"/>
          </a:p>
        </p:txBody>
      </p:sp>
      <p:sp>
        <p:nvSpPr>
          <p:cNvPr id="7" name="椭圆 6"/>
          <p:cNvSpPr/>
          <p:nvPr/>
        </p:nvSpPr>
        <p:spPr>
          <a:xfrm>
            <a:off x="6709410" y="247332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a:t>
            </a:r>
            <a:endParaRPr lang="en-US" altLang="zh-CN" sz="1500" baseline="-25000"/>
          </a:p>
        </p:txBody>
      </p:sp>
      <p:sp>
        <p:nvSpPr>
          <p:cNvPr id="8" name="椭圆 7"/>
          <p:cNvSpPr/>
          <p:nvPr/>
        </p:nvSpPr>
        <p:spPr>
          <a:xfrm>
            <a:off x="7660640" y="247332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600" baseline="-25000"/>
              <a:t>n</a:t>
            </a:r>
            <a:endParaRPr lang="en-US" altLang="zh-CN" sz="1600" baseline="-25000"/>
          </a:p>
        </p:txBody>
      </p:sp>
      <p:cxnSp>
        <p:nvCxnSpPr>
          <p:cNvPr id="10" name="直接连接符 9"/>
          <p:cNvCxnSpPr>
            <a:stCxn id="9" idx="6"/>
            <a:endCxn id="19" idx="2"/>
          </p:cNvCxnSpPr>
          <p:nvPr/>
        </p:nvCxnSpPr>
        <p:spPr>
          <a:xfrm>
            <a:off x="4612640" y="4100195"/>
            <a:ext cx="331470" cy="0"/>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19" idx="6"/>
            <a:endCxn id="20" idx="2"/>
          </p:cNvCxnSpPr>
          <p:nvPr/>
        </p:nvCxnSpPr>
        <p:spPr>
          <a:xfrm>
            <a:off x="5495290" y="4100195"/>
            <a:ext cx="331470" cy="0"/>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20" idx="6"/>
            <a:endCxn id="21" idx="2"/>
          </p:cNvCxnSpPr>
          <p:nvPr/>
        </p:nvCxnSpPr>
        <p:spPr>
          <a:xfrm>
            <a:off x="6377940" y="4100195"/>
            <a:ext cx="331470" cy="0"/>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21" idx="6"/>
            <a:endCxn id="22" idx="2"/>
          </p:cNvCxnSpPr>
          <p:nvPr/>
        </p:nvCxnSpPr>
        <p:spPr>
          <a:xfrm>
            <a:off x="7260590" y="4100195"/>
            <a:ext cx="400050" cy="0"/>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9" idx="0"/>
            <a:endCxn id="4" idx="4"/>
          </p:cNvCxnSpPr>
          <p:nvPr/>
        </p:nvCxnSpPr>
        <p:spPr>
          <a:xfrm flipV="1">
            <a:off x="4337050" y="3024505"/>
            <a:ext cx="0" cy="800100"/>
          </a:xfrm>
          <a:prstGeom prst="line">
            <a:avLst/>
          </a:prstGeom>
          <a:ln w="127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061460" y="382460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500" baseline="-25000"/>
              <a:t>1</a:t>
            </a:r>
            <a:endParaRPr lang="en-US" altLang="zh-CN" sz="1500" baseline="-25000"/>
          </a:p>
        </p:txBody>
      </p:sp>
      <p:sp>
        <p:nvSpPr>
          <p:cNvPr id="19" name="椭圆 18"/>
          <p:cNvSpPr/>
          <p:nvPr/>
        </p:nvSpPr>
        <p:spPr>
          <a:xfrm>
            <a:off x="4944110" y="382460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500" baseline="-25000"/>
              <a:t>2</a:t>
            </a:r>
            <a:endParaRPr lang="en-US" altLang="zh-CN" sz="1500" baseline="-25000"/>
          </a:p>
        </p:txBody>
      </p:sp>
      <p:sp>
        <p:nvSpPr>
          <p:cNvPr id="20" name="椭圆 19"/>
          <p:cNvSpPr/>
          <p:nvPr/>
        </p:nvSpPr>
        <p:spPr>
          <a:xfrm>
            <a:off x="5826760" y="382460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500" baseline="-25000"/>
              <a:t>3</a:t>
            </a:r>
            <a:endParaRPr lang="en-US" altLang="zh-CN" sz="1500" baseline="-25000"/>
          </a:p>
        </p:txBody>
      </p:sp>
      <p:sp>
        <p:nvSpPr>
          <p:cNvPr id="21" name="椭圆 20"/>
          <p:cNvSpPr/>
          <p:nvPr/>
        </p:nvSpPr>
        <p:spPr>
          <a:xfrm>
            <a:off x="6709410" y="382460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a:t>
            </a:r>
            <a:endParaRPr lang="en-US" altLang="zh-CN" sz="1500" baseline="-25000"/>
          </a:p>
        </p:txBody>
      </p:sp>
      <p:sp>
        <p:nvSpPr>
          <p:cNvPr id="22" name="椭圆 21"/>
          <p:cNvSpPr/>
          <p:nvPr/>
        </p:nvSpPr>
        <p:spPr>
          <a:xfrm>
            <a:off x="7660640" y="382460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600" baseline="-25000"/>
              <a:t>n</a:t>
            </a:r>
            <a:endParaRPr lang="en-US" altLang="zh-CN" sz="1600" baseline="-25000"/>
          </a:p>
        </p:txBody>
      </p:sp>
      <p:sp>
        <p:nvSpPr>
          <p:cNvPr id="23" name="矩形 22"/>
          <p:cNvSpPr/>
          <p:nvPr/>
        </p:nvSpPr>
        <p:spPr>
          <a:xfrm>
            <a:off x="3691255" y="2366010"/>
            <a:ext cx="4870450" cy="755015"/>
          </a:xfrm>
          <a:prstGeom prst="rect">
            <a:avLst/>
          </a:prstGeom>
          <a:noFill/>
          <a:ln w="22225">
            <a:solidFill>
              <a:srgbClr val="FF0000"/>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2252345" y="2559050"/>
            <a:ext cx="1409065" cy="368300"/>
          </a:xfrm>
          <a:prstGeom prst="rect">
            <a:avLst/>
          </a:prstGeom>
          <a:noFill/>
        </p:spPr>
        <p:txBody>
          <a:bodyPr wrap="square" rtlCol="0">
            <a:spAutoFit/>
          </a:bodyPr>
          <a:p>
            <a:r>
              <a:rPr lang="zh-CN" altLang="en-US" b="1">
                <a:latin typeface="黑体" panose="02010609060101010101" pitchFamily="49" charset="-122"/>
                <a:ea typeface="黑体" panose="02010609060101010101" pitchFamily="49" charset="-122"/>
              </a:rPr>
              <a:t>观察值</a:t>
            </a:r>
            <a:endParaRPr lang="zh-CN" altLang="en-US" b="1">
              <a:latin typeface="黑体" panose="02010609060101010101" pitchFamily="49" charset="-122"/>
              <a:ea typeface="黑体" panose="02010609060101010101" pitchFamily="49" charset="-122"/>
            </a:endParaRPr>
          </a:p>
        </p:txBody>
      </p:sp>
      <p:sp>
        <p:nvSpPr>
          <p:cNvPr id="25" name="矩形 24"/>
          <p:cNvSpPr/>
          <p:nvPr/>
        </p:nvSpPr>
        <p:spPr>
          <a:xfrm>
            <a:off x="3733165" y="3691890"/>
            <a:ext cx="4870450" cy="755015"/>
          </a:xfrm>
          <a:prstGeom prst="rect">
            <a:avLst/>
          </a:prstGeom>
          <a:noFill/>
          <a:ln w="22225">
            <a:solidFill>
              <a:srgbClr val="FFC000"/>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2262505" y="3916045"/>
            <a:ext cx="1409065" cy="368300"/>
          </a:xfrm>
          <a:prstGeom prst="rect">
            <a:avLst/>
          </a:prstGeom>
          <a:noFill/>
        </p:spPr>
        <p:txBody>
          <a:bodyPr wrap="square" rtlCol="0">
            <a:spAutoFit/>
          </a:bodyPr>
          <a:p>
            <a:r>
              <a:rPr lang="zh-CN" altLang="en-US" b="1">
                <a:latin typeface="黑体" panose="02010609060101010101" pitchFamily="49" charset="-122"/>
                <a:ea typeface="黑体" panose="02010609060101010101" pitchFamily="49" charset="-122"/>
              </a:rPr>
              <a:t>隐藏状态</a:t>
            </a:r>
            <a:endParaRPr lang="zh-CN" altLang="en-US" b="1">
              <a:latin typeface="黑体" panose="02010609060101010101" pitchFamily="49" charset="-122"/>
              <a:ea typeface="黑体" panose="02010609060101010101" pitchFamily="49" charset="-122"/>
            </a:endParaRPr>
          </a:p>
        </p:txBody>
      </p:sp>
      <p:cxnSp>
        <p:nvCxnSpPr>
          <p:cNvPr id="27" name="直接连接符 26"/>
          <p:cNvCxnSpPr>
            <a:stCxn id="19" idx="0"/>
            <a:endCxn id="3" idx="4"/>
          </p:cNvCxnSpPr>
          <p:nvPr/>
        </p:nvCxnSpPr>
        <p:spPr>
          <a:xfrm flipV="1">
            <a:off x="5219700" y="3024505"/>
            <a:ext cx="0" cy="800100"/>
          </a:xfrm>
          <a:prstGeom prst="line">
            <a:avLst/>
          </a:prstGeom>
          <a:ln w="127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0" idx="0"/>
            <a:endCxn id="6" idx="4"/>
          </p:cNvCxnSpPr>
          <p:nvPr/>
        </p:nvCxnSpPr>
        <p:spPr>
          <a:xfrm flipV="1">
            <a:off x="6102350" y="3024505"/>
            <a:ext cx="0" cy="800100"/>
          </a:xfrm>
          <a:prstGeom prst="line">
            <a:avLst/>
          </a:prstGeom>
          <a:ln w="127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1" idx="0"/>
            <a:endCxn id="7" idx="4"/>
          </p:cNvCxnSpPr>
          <p:nvPr/>
        </p:nvCxnSpPr>
        <p:spPr>
          <a:xfrm flipV="1">
            <a:off x="6985000" y="3024505"/>
            <a:ext cx="0" cy="800100"/>
          </a:xfrm>
          <a:prstGeom prst="line">
            <a:avLst/>
          </a:prstGeom>
          <a:ln w="127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2" idx="0"/>
            <a:endCxn id="8" idx="4"/>
          </p:cNvCxnSpPr>
          <p:nvPr/>
        </p:nvCxnSpPr>
        <p:spPr>
          <a:xfrm flipV="1">
            <a:off x="7936230" y="3024505"/>
            <a:ext cx="0" cy="800100"/>
          </a:xfrm>
          <a:prstGeom prst="line">
            <a:avLst/>
          </a:prstGeom>
          <a:ln w="127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871855" y="4707890"/>
            <a:ext cx="4518025" cy="368300"/>
          </a:xfrm>
          <a:prstGeom prst="rect">
            <a:avLst/>
          </a:prstGeom>
          <a:noFill/>
        </p:spPr>
        <p:txBody>
          <a:bodyPr wrap="square" rtlCol="0" anchor="t">
            <a:spAutoFit/>
          </a:bodyPr>
          <a:p>
            <a:r>
              <a:rPr lang="zh-CN" altLang="en-US">
                <a:latin typeface="Cambria Math" panose="02040503050406030204" charset="0"/>
                <a:cs typeface="Cambria Math" panose="02040503050406030204" charset="0"/>
              </a:rPr>
              <a:t>建模条件概率：P(</a:t>
            </a:r>
            <a:r>
              <a:rPr lang="en-US" altLang="zh-CN">
                <a:latin typeface="Cambria Math" panose="02040503050406030204" charset="0"/>
                <a:cs typeface="Cambria Math" panose="02040503050406030204" charset="0"/>
              </a:rPr>
              <a:t>y</a:t>
            </a:r>
            <a:r>
              <a:rPr lang="zh-CN" altLang="en-US" baseline="-25000">
                <a:latin typeface="Cambria Math" panose="02040503050406030204" charset="0"/>
                <a:cs typeface="Cambria Math" panose="02040503050406030204" charset="0"/>
              </a:rPr>
              <a:t>t</a:t>
            </a:r>
            <a:r>
              <a:rPr lang="zh-CN" altLang="en-US">
                <a:latin typeface="Cambria Math" panose="02040503050406030204" charset="0"/>
                <a:cs typeface="Cambria Math" panose="02040503050406030204" charset="0"/>
              </a:rPr>
              <a:t>|</a:t>
            </a:r>
            <a:r>
              <a:rPr lang="en-US" altLang="zh-CN">
                <a:latin typeface="Cambria Math" panose="02040503050406030204" charset="0"/>
                <a:cs typeface="Cambria Math" panose="02040503050406030204" charset="0"/>
              </a:rPr>
              <a:t>y</a:t>
            </a:r>
            <a:r>
              <a:rPr lang="zh-CN" altLang="en-US" baseline="-25000">
                <a:latin typeface="Cambria Math" panose="02040503050406030204" charset="0"/>
                <a:cs typeface="Cambria Math" panose="02040503050406030204" charset="0"/>
              </a:rPr>
              <a:t>t−1</a:t>
            </a:r>
            <a:r>
              <a:rPr lang="zh-CN" altLang="en-US">
                <a:latin typeface="Cambria Math" panose="02040503050406030204" charset="0"/>
                <a:cs typeface="Cambria Math" panose="02040503050406030204" charset="0"/>
              </a:rPr>
              <a:t>,</a:t>
            </a:r>
            <a:r>
              <a:rPr lang="en-US" altLang="zh-CN">
                <a:latin typeface="Cambria Math" panose="02040503050406030204" charset="0"/>
                <a:cs typeface="Cambria Math" panose="02040503050406030204" charset="0"/>
              </a:rPr>
              <a:t>x</a:t>
            </a:r>
            <a:r>
              <a:rPr lang="zh-CN" altLang="en-US" baseline="-25000">
                <a:latin typeface="Cambria Math" panose="02040503050406030204" charset="0"/>
                <a:cs typeface="Cambria Math" panose="02040503050406030204" charset="0"/>
              </a:rPr>
              <a:t>t</a:t>
            </a:r>
            <a:r>
              <a:rPr lang="zh-CN" altLang="en-US">
                <a:latin typeface="Cambria Math" panose="02040503050406030204" charset="0"/>
                <a:cs typeface="Cambria Math" panose="02040503050406030204" charset="0"/>
              </a:rPr>
              <a:t>)</a:t>
            </a:r>
            <a:endParaRPr lang="zh-CN" altLang="en-US">
              <a:latin typeface="Cambria Math" panose="02040503050406030204" charset="0"/>
              <a:cs typeface="Cambria Math" panose="02040503050406030204" charset="0"/>
            </a:endParaRPr>
          </a:p>
        </p:txBody>
      </p:sp>
      <mc:AlternateContent xmlns:mc="http://schemas.openxmlformats.org/markup-compatibility/2006">
        <mc:Choice xmlns:a14="http://schemas.microsoft.com/office/drawing/2010/main" Requires="a14">
          <p:sp>
            <p:nvSpPr>
              <p:cNvPr id="16" name="文本框 15"/>
              <p:cNvSpPr txBox="1"/>
              <p:nvPr/>
            </p:nvSpPr>
            <p:spPr>
              <a:xfrm>
                <a:off x="871791" y="5337111"/>
                <a:ext cx="3792220" cy="677545"/>
              </a:xfrm>
              <a:prstGeom prst="rect">
                <a:avLst/>
              </a:prstGeom>
              <a:noFill/>
            </p:spPr>
            <p:txBody>
              <a:bodyPr wrap="none" rtlCol="0" anchor="t">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𝑝</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baseline="-25000">
                          <a:latin typeface="Cambria Math" panose="02040503050406030204" charset="0"/>
                          <a:cs typeface="Cambria Math" panose="02040503050406030204" charset="0"/>
                        </a:rPr>
                        <m:t>𝑡</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baseline="-25000">
                          <a:latin typeface="Cambria Math" panose="02040503050406030204" charset="0"/>
                          <a:cs typeface="Cambria Math" panose="02040503050406030204" charset="0"/>
                        </a:rPr>
                        <m:t>𝑡</m:t>
                      </m:r>
                      <m:r>
                        <a:rPr lang="en-US" altLang="zh-CN" i="1" baseline="-25000">
                          <a:latin typeface="Cambria Math" panose="02040503050406030204" charset="0"/>
                          <a:cs typeface="Cambria Math" panose="02040503050406030204" charset="0"/>
                        </a:rPr>
                        <m:t>−</m:t>
                      </m:r>
                      <m:r>
                        <a:rPr lang="en-US" altLang="zh-CN" i="1" baseline="-25000">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baseline="-25000">
                          <a:latin typeface="Cambria Math" panose="02040503050406030204" charset="0"/>
                          <a:cs typeface="Cambria Math" panose="02040503050406030204" charset="0"/>
                        </a:rPr>
                        <m:t>𝑡</m:t>
                      </m:r>
                      <m:r>
                        <a:rPr lang="en-US" altLang="zh-CN" i="1">
                          <a:latin typeface="Cambria Math" panose="02040503050406030204" charset="0"/>
                          <a:ea typeface="MS Mincho"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𝑒𝑥𝑝</m:t>
                          </m:r>
                          <m:r>
                            <a:rPr lang="en-US" altLang="zh-CN" i="1">
                              <a:latin typeface="Cambria Math" panose="02040503050406030204" charset="0"/>
                              <a:ea typeface="MS Mincho" charset="0"/>
                              <a:cs typeface="Cambria Math" panose="02040503050406030204" charset="0"/>
                            </a:rPr>
                            <m:t>(</m:t>
                          </m:r>
                          <m:nary>
                            <m:naryPr>
                              <m:chr m:val="∑"/>
                              <m:limLoc m:val="subSup"/>
                              <m:supHide m:val="on"/>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𝑎</m:t>
                              </m:r>
                            </m:sub>
                            <m:sup/>
                            <m:e>
                              <m:r>
                                <a:rPr lang="en-US" altLang="zh-CN" i="1">
                                  <a:latin typeface="Cambria Math" panose="02040503050406030204" charset="0"/>
                                  <a:cs typeface="Cambria Math" panose="02040503050406030204" charset="0"/>
                                  <a:sym typeface="Symbol" panose="05050102010706020507" charset="0"/>
                                </a:rPr>
                                <m:t></m:t>
                              </m:r>
                              <m:r>
                                <a:rPr lang="en-US" altLang="zh-CN" i="1" baseline="-25000">
                                  <a:latin typeface="Cambria Math" panose="02040503050406030204" charset="0"/>
                                  <a:cs typeface="Cambria Math" panose="02040503050406030204" charset="0"/>
                                  <a:sym typeface="Symbol" panose="05050102010706020507" charset="0"/>
                                </a:rPr>
                                <m:t>𝑎</m:t>
                              </m:r>
                              <m:r>
                                <a:rPr lang="en-US" altLang="zh-CN" i="1">
                                  <a:latin typeface="Cambria Math" panose="02040503050406030204" charset="0"/>
                                  <a:cs typeface="Cambria Math" panose="02040503050406030204" charset="0"/>
                                  <a:sym typeface="Symbol" panose="05050102010706020507" charset="0"/>
                                </a:rPr>
                                <m:t>𝑓</m:t>
                              </m:r>
                              <m:r>
                                <a:rPr lang="en-US" altLang="zh-CN" i="1" baseline="-25000">
                                  <a:latin typeface="Cambria Math" panose="02040503050406030204" charset="0"/>
                                  <a:cs typeface="Cambria Math" panose="02040503050406030204" charset="0"/>
                                  <a:sym typeface="Symbol" panose="05050102010706020507" charset="0"/>
                                </a:rPr>
                                <m:t>𝑎</m:t>
                              </m:r>
                              <m:r>
                                <a:rPr lang="en-US" altLang="zh-CN" i="1">
                                  <a:latin typeface="Cambria Math" panose="02040503050406030204" charset="0"/>
                                  <a:ea typeface="MS Mincho" charset="0"/>
                                  <a:cs typeface="Cambria Math" panose="02040503050406030204" charset="0"/>
                                  <a:sym typeface="Symbol" panose="05050102010706020507" charset="0"/>
                                </a:rPr>
                                <m:t>(</m:t>
                              </m:r>
                              <m:r>
                                <a:rPr lang="en-US" altLang="zh-CN" i="1">
                                  <a:latin typeface="Cambria Math" panose="02040503050406030204" charset="0"/>
                                  <a:cs typeface="Cambria Math" panose="02040503050406030204" charset="0"/>
                                  <a:sym typeface="Symbol" panose="05050102010706020507" charset="0"/>
                                </a:rPr>
                                <m:t>𝑥</m:t>
                              </m:r>
                              <m:r>
                                <a:rPr lang="en-US" altLang="zh-CN" i="1" baseline="-25000">
                                  <a:latin typeface="Cambria Math" panose="02040503050406030204" charset="0"/>
                                  <a:cs typeface="Cambria Math" panose="02040503050406030204" charset="0"/>
                                  <a:sym typeface="Symbol" panose="05050102010706020507" charset="0"/>
                                </a:rPr>
                                <m:t>𝑡</m:t>
                              </m:r>
                              <m:r>
                                <a:rPr lang="en-US" altLang="zh-CN" i="1">
                                  <a:latin typeface="Cambria Math" panose="02040503050406030204" charset="0"/>
                                  <a:ea typeface="MS Mincho" charset="0"/>
                                  <a:cs typeface="Cambria Math" panose="02040503050406030204" charset="0"/>
                                  <a:sym typeface="Symbol" panose="05050102010706020507" charset="0"/>
                                </a:rPr>
                                <m:t>,</m:t>
                              </m:r>
                              <m:r>
                                <a:rPr lang="en-US" altLang="zh-CN" i="1">
                                  <a:latin typeface="Cambria Math" panose="02040503050406030204" charset="0"/>
                                  <a:cs typeface="Cambria Math" panose="02040503050406030204" charset="0"/>
                                  <a:sym typeface="Symbol" panose="05050102010706020507" charset="0"/>
                                </a:rPr>
                                <m:t>𝑦</m:t>
                              </m:r>
                              <m:r>
                                <a:rPr lang="en-US" altLang="zh-CN" i="1" baseline="-25000">
                                  <a:latin typeface="Cambria Math" panose="02040503050406030204" charset="0"/>
                                  <a:cs typeface="Cambria Math" panose="02040503050406030204" charset="0"/>
                                  <a:sym typeface="Symbol" panose="05050102010706020507" charset="0"/>
                                </a:rPr>
                                <m:t>𝑡</m:t>
                              </m:r>
                              <m:r>
                                <a:rPr lang="en-US" altLang="zh-CN" i="1">
                                  <a:latin typeface="Cambria Math" panose="02040503050406030204" charset="0"/>
                                  <a:ea typeface="MS Mincho" charset="0"/>
                                  <a:cs typeface="Cambria Math" panose="02040503050406030204" charset="0"/>
                                  <a:sym typeface="Symbol" panose="05050102010706020507" charset="0"/>
                                </a:rPr>
                                <m:t>)</m:t>
                              </m:r>
                            </m:e>
                          </m:nary>
                          <m:r>
                            <a:rPr lang="en-US" altLang="zh-CN" i="1">
                              <a:latin typeface="Cambria Math" panose="02040503050406030204" charset="0"/>
                              <a:ea typeface="MS Mincho" charset="0"/>
                              <a:cs typeface="Cambria Math" panose="02040503050406030204" charset="0"/>
                            </a:rPr>
                            <m:t>)</m:t>
                          </m:r>
                        </m:num>
                        <m:den>
                          <m:r>
                            <a:rPr lang="en-US" altLang="zh-CN" i="1">
                              <a:latin typeface="Cambria Math" panose="02040503050406030204" charset="0"/>
                              <a:cs typeface="Cambria Math" panose="02040503050406030204" charset="0"/>
                            </a:rPr>
                            <m:t>𝑍</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baseline="-25000">
                              <a:latin typeface="Cambria Math" panose="02040503050406030204" charset="0"/>
                              <a:cs typeface="Cambria Math" panose="02040503050406030204" charset="0"/>
                            </a:rPr>
                            <m:t>𝑡</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baseline="-25000">
                              <a:latin typeface="Cambria Math" panose="02040503050406030204" charset="0"/>
                              <a:cs typeface="Cambria Math" panose="02040503050406030204" charset="0"/>
                            </a:rPr>
                            <m:t>𝑡</m:t>
                          </m:r>
                          <m:r>
                            <a:rPr lang="en-US" altLang="zh-CN" i="1" baseline="-25000">
                              <a:latin typeface="Cambria Math" panose="02040503050406030204" charset="0"/>
                              <a:cs typeface="Cambria Math" panose="02040503050406030204" charset="0"/>
                            </a:rPr>
                            <m:t>−</m:t>
                          </m:r>
                          <m:r>
                            <a:rPr lang="en-US" altLang="zh-CN" i="1" baseline="-25000">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den>
                      </m:f>
                    </m:oMath>
                  </m:oMathPara>
                </a14:m>
                <a:endParaRPr lang="zh-CN" altLang="en-US"/>
              </a:p>
            </p:txBody>
          </p:sp>
        </mc:Choice>
        <mc:Fallback>
          <p:sp>
            <p:nvSpPr>
              <p:cNvPr id="16" name="文本框 15"/>
              <p:cNvSpPr txBox="1">
                <a:spLocks noRot="1" noChangeAspect="1" noMove="1" noResize="1" noEditPoints="1" noAdjustHandles="1" noChangeArrowheads="1" noChangeShapeType="1" noTextEdit="1"/>
              </p:cNvSpPr>
              <p:nvPr/>
            </p:nvSpPr>
            <p:spPr>
              <a:xfrm>
                <a:off x="871791" y="5337111"/>
                <a:ext cx="3792220" cy="677545"/>
              </a:xfrm>
              <a:prstGeom prst="rect">
                <a:avLst/>
              </a:prstGeom>
              <a:blipFill rotWithShape="1">
                <a:blip r:embed="rId1"/>
                <a:stretch>
                  <a:fillRect l="-15" t="-84" r="15" b="84"/>
                </a:stretch>
              </a:blipFill>
            </p:spPr>
            <p:txBody>
              <a:bodyPr/>
              <a:lstStyle/>
              <a:p>
                <a:r>
                  <a:rPr lang="zh-CN" altLang="en-US">
                    <a:noFill/>
                  </a:rPr>
                  <a:t> </a:t>
                </a:r>
              </a:p>
            </p:txBody>
          </p:sp>
        </mc:Fallback>
      </mc:AlternateContent>
      <p:sp>
        <p:nvSpPr>
          <p:cNvPr id="17" name="文本框 16"/>
          <p:cNvSpPr txBox="1"/>
          <p:nvPr/>
        </p:nvSpPr>
        <p:spPr>
          <a:xfrm>
            <a:off x="5909310" y="4871720"/>
            <a:ext cx="4345940" cy="1198880"/>
          </a:xfrm>
          <a:prstGeom prst="rect">
            <a:avLst/>
          </a:prstGeom>
          <a:noFill/>
        </p:spPr>
        <p:txBody>
          <a:bodyPr wrap="square" rtlCol="0">
            <a:spAutoFit/>
          </a:bodyPr>
          <a:p>
            <a:r>
              <a:rPr lang="en-US" altLang="zh-CN"/>
              <a:t>a=&lt;b,s&gt;,</a:t>
            </a:r>
            <a:endParaRPr lang="en-US" altLang="zh-CN"/>
          </a:p>
          <a:p>
            <a:r>
              <a:rPr lang="en-US" altLang="zh-CN"/>
              <a:t>b:feature of observation, </a:t>
            </a:r>
            <a:endParaRPr lang="en-US" altLang="zh-CN"/>
          </a:p>
          <a:p>
            <a:r>
              <a:rPr lang="en-US" altLang="zh-CN"/>
              <a:t>s:desitination state</a:t>
            </a:r>
            <a:endParaRPr lang="en-US" altLang="zh-CN"/>
          </a:p>
          <a:p>
            <a:r>
              <a:rPr lang="en-US" altLang="zh-CN"/>
              <a:t>f&lt;b,s&gt;:feature function</a:t>
            </a:r>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sym typeface="+mn-ea"/>
              </a:rPr>
              <a:t>Maximum Entropy Markov Model (MEMM)</a:t>
            </a:r>
            <a:br>
              <a:rPr lang="en-US" altLang="zh-CN"/>
            </a:br>
            <a:endParaRPr lang="zh-CN" altLang="en-US"/>
          </a:p>
        </p:txBody>
      </p:sp>
      <p:sp>
        <p:nvSpPr>
          <p:cNvPr id="5" name="Rectangle 2"/>
          <p:cNvSpPr>
            <a:spLocks noChangeArrowheads="1"/>
          </p:cNvSpPr>
          <p:nvPr/>
        </p:nvSpPr>
        <p:spPr bwMode="auto">
          <a:xfrm>
            <a:off x="1504950" y="1170305"/>
            <a:ext cx="9519285" cy="1106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pPr>
            <a:r>
              <a:rPr kumimoji="0" lang="zh-CN" altLang="en-US" sz="2200" i="0" u="none" strike="noStrike" cap="none" normalizeH="0" baseline="0" dirty="0" smtClean="0">
                <a:ln>
                  <a:noFill/>
                </a:ln>
                <a:solidFill>
                  <a:srgbClr val="FF0000"/>
                </a:solidFill>
                <a:effectLst/>
                <a:latin typeface="Calibri" panose="020F0502020204030204" charset="0"/>
                <a:ea typeface="黑体" panose="02010609060101010101" pitchFamily="49" charset="-122"/>
                <a:cs typeface="Calibri" panose="020F0502020204030204" charset="0"/>
              </a:rPr>
              <a:t>最大熵马尔科夫模型的问题：</a:t>
            </a:r>
            <a:endParaRPr kumimoji="0" lang="zh-CN" altLang="en-US" sz="2200" i="0" u="none" strike="noStrike" cap="none" normalizeH="0" baseline="0" dirty="0" smtClean="0">
              <a:ln>
                <a:noFill/>
              </a:ln>
              <a:solidFill>
                <a:srgbClr val="FF0000"/>
              </a:solidFill>
              <a:effectLst/>
              <a:latin typeface="Calibri" panose="020F0502020204030204" charset="0"/>
              <a:ea typeface="黑体" panose="02010609060101010101" pitchFamily="49" charset="-122"/>
              <a:cs typeface="Calibri" panose="020F050202020403020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en-US" altLang="zh-CN" sz="2200" i="0" u="none" strike="noStrike" cap="none" normalizeH="0" baseline="0" dirty="0" smtClean="0">
                <a:ln>
                  <a:noFill/>
                </a:ln>
                <a:solidFill>
                  <a:schemeClr val="tx1"/>
                </a:solidFill>
                <a:effectLst/>
                <a:latin typeface="Calibri" panose="020F0502020204030204" charset="0"/>
                <a:ea typeface="黑体" panose="02010609060101010101" pitchFamily="49" charset="-122"/>
                <a:cs typeface="Calibri" panose="020F0502020204030204" charset="0"/>
              </a:rPr>
              <a:t>Lable biased Problem</a:t>
            </a:r>
            <a:r>
              <a:rPr kumimoji="0" lang="zh-CN" altLang="en-US" sz="2200" i="0" u="none" strike="noStrike" cap="none" normalizeH="0" baseline="0" dirty="0" smtClean="0">
                <a:ln>
                  <a:noFill/>
                </a:ln>
                <a:solidFill>
                  <a:schemeClr val="tx1"/>
                </a:solidFill>
                <a:effectLst/>
                <a:latin typeface="Calibri" panose="020F0502020204030204" charset="0"/>
                <a:ea typeface="黑体" panose="02010609060101010101" pitchFamily="49" charset="-122"/>
                <a:cs typeface="Calibri" panose="020F0502020204030204" charset="0"/>
              </a:rPr>
              <a:t>：因为</a:t>
            </a:r>
            <a:r>
              <a:rPr kumimoji="0" lang="en-US" altLang="zh-CN" sz="2200" i="0" u="none" strike="noStrike" cap="none" normalizeH="0" baseline="0" dirty="0" smtClean="0">
                <a:ln>
                  <a:noFill/>
                </a:ln>
                <a:solidFill>
                  <a:schemeClr val="tx1"/>
                </a:solidFill>
                <a:effectLst/>
                <a:latin typeface="Calibri" panose="020F0502020204030204" charset="0"/>
                <a:ea typeface="黑体" panose="02010609060101010101" pitchFamily="49" charset="-122"/>
                <a:cs typeface="Calibri" panose="020F0502020204030204" charset="0"/>
              </a:rPr>
              <a:t>MEMM</a:t>
            </a:r>
            <a:r>
              <a:rPr kumimoji="0" lang="zh-CN" altLang="en-US" sz="2200" i="0" u="none" strike="noStrike" cap="none" normalizeH="0" baseline="0" dirty="0" smtClean="0">
                <a:ln>
                  <a:noFill/>
                </a:ln>
                <a:solidFill>
                  <a:schemeClr val="tx1"/>
                </a:solidFill>
                <a:effectLst/>
                <a:latin typeface="Calibri" panose="020F0502020204030204" charset="0"/>
                <a:ea typeface="黑体" panose="02010609060101010101" pitchFamily="49" charset="-122"/>
                <a:cs typeface="Calibri" panose="020F0502020204030204" charset="0"/>
              </a:rPr>
              <a:t>做本地归一化，会陷入局部最优解</a:t>
            </a:r>
            <a:endParaRPr kumimoji="0" lang="zh-CN" altLang="en-US" sz="2200" i="0" u="none" strike="noStrike" cap="none" normalizeH="0" baseline="0" dirty="0" smtClean="0">
              <a:ln>
                <a:noFill/>
              </a:ln>
              <a:solidFill>
                <a:schemeClr val="tx1"/>
              </a:solidFill>
              <a:effectLst/>
              <a:latin typeface="Calibri" panose="020F0502020204030204" charset="0"/>
              <a:ea typeface="黑体" panose="02010609060101010101" pitchFamily="49" charset="-122"/>
              <a:cs typeface="Calibri" panose="020F0502020204030204" charset="0"/>
            </a:endParaRPr>
          </a:p>
        </p:txBody>
      </p:sp>
      <p:sp>
        <p:nvSpPr>
          <p:cNvPr id="3" name="椭圆 2"/>
          <p:cNvSpPr/>
          <p:nvPr/>
        </p:nvSpPr>
        <p:spPr>
          <a:xfrm>
            <a:off x="2565400" y="419544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S</a:t>
            </a:r>
            <a:r>
              <a:rPr lang="en-US" altLang="zh-CN" sz="1500" baseline="-25000"/>
              <a:t>1</a:t>
            </a:r>
            <a:endParaRPr lang="en-US" altLang="zh-CN" sz="1500" baseline="-25000"/>
          </a:p>
        </p:txBody>
      </p:sp>
      <p:sp>
        <p:nvSpPr>
          <p:cNvPr id="6" name="椭圆 5"/>
          <p:cNvSpPr/>
          <p:nvPr/>
        </p:nvSpPr>
        <p:spPr>
          <a:xfrm>
            <a:off x="3763645" y="334391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S</a:t>
            </a:r>
            <a:r>
              <a:rPr lang="en-US" altLang="zh-CN" sz="1500" baseline="-25000"/>
              <a:t>2</a:t>
            </a:r>
            <a:endParaRPr lang="en-US" altLang="zh-CN" sz="1500" baseline="-25000"/>
          </a:p>
        </p:txBody>
      </p:sp>
      <p:sp>
        <p:nvSpPr>
          <p:cNvPr id="8" name="椭圆 7"/>
          <p:cNvSpPr/>
          <p:nvPr/>
        </p:nvSpPr>
        <p:spPr>
          <a:xfrm>
            <a:off x="3763645" y="491363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S</a:t>
            </a:r>
            <a:r>
              <a:rPr lang="en-US" altLang="zh-CN" sz="1500" baseline="-25000"/>
              <a:t>3</a:t>
            </a:r>
            <a:endParaRPr lang="en-US" altLang="zh-CN" sz="1500" baseline="-25000"/>
          </a:p>
        </p:txBody>
      </p:sp>
      <p:sp>
        <p:nvSpPr>
          <p:cNvPr id="9" name="椭圆 8"/>
          <p:cNvSpPr/>
          <p:nvPr/>
        </p:nvSpPr>
        <p:spPr>
          <a:xfrm>
            <a:off x="5958840" y="494284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S</a:t>
            </a:r>
            <a:r>
              <a:rPr lang="en-US" altLang="zh-CN" sz="1500" baseline="-25000"/>
              <a:t>5</a:t>
            </a:r>
            <a:endParaRPr lang="en-US" altLang="zh-CN" sz="1500" baseline="-25000"/>
          </a:p>
        </p:txBody>
      </p:sp>
      <p:sp>
        <p:nvSpPr>
          <p:cNvPr id="10" name="椭圆 9"/>
          <p:cNvSpPr/>
          <p:nvPr/>
        </p:nvSpPr>
        <p:spPr>
          <a:xfrm>
            <a:off x="5988685" y="333438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S</a:t>
            </a:r>
            <a:r>
              <a:rPr lang="en-US" altLang="zh-CN" sz="1500" baseline="-25000"/>
              <a:t>4</a:t>
            </a:r>
            <a:endParaRPr lang="en-US" altLang="zh-CN" sz="1500" baseline="-25000"/>
          </a:p>
        </p:txBody>
      </p:sp>
      <p:cxnSp>
        <p:nvCxnSpPr>
          <p:cNvPr id="11" name="直接连接符 10"/>
          <p:cNvCxnSpPr/>
          <p:nvPr/>
        </p:nvCxnSpPr>
        <p:spPr>
          <a:xfrm flipV="1">
            <a:off x="3035935" y="3838575"/>
            <a:ext cx="808355" cy="461645"/>
          </a:xfrm>
          <a:prstGeom prst="line">
            <a:avLst/>
          </a:prstGeom>
          <a:ln w="12700">
            <a:solidFill>
              <a:schemeClr val="tx1"/>
            </a:solidFill>
            <a:headEnd type="none"/>
            <a:tailEnd type="arrow"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3" idx="6"/>
            <a:endCxn id="8" idx="2"/>
          </p:cNvCxnSpPr>
          <p:nvPr/>
        </p:nvCxnSpPr>
        <p:spPr>
          <a:xfrm>
            <a:off x="3116580" y="4471035"/>
            <a:ext cx="647065" cy="718185"/>
          </a:xfrm>
          <a:prstGeom prst="line">
            <a:avLst/>
          </a:prstGeom>
          <a:ln w="12700">
            <a:solidFill>
              <a:schemeClr val="tx1"/>
            </a:solidFill>
            <a:headEnd type="none"/>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8" idx="6"/>
            <a:endCxn id="9" idx="2"/>
          </p:cNvCxnSpPr>
          <p:nvPr/>
        </p:nvCxnSpPr>
        <p:spPr>
          <a:xfrm>
            <a:off x="4314825" y="5189220"/>
            <a:ext cx="1644015" cy="29210"/>
          </a:xfrm>
          <a:prstGeom prst="line">
            <a:avLst/>
          </a:prstGeom>
          <a:ln w="12700">
            <a:solidFill>
              <a:schemeClr val="tx1"/>
            </a:solidFill>
            <a:headEnd type="none"/>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6"/>
            <a:endCxn id="10" idx="2"/>
          </p:cNvCxnSpPr>
          <p:nvPr/>
        </p:nvCxnSpPr>
        <p:spPr>
          <a:xfrm flipV="1">
            <a:off x="4314825" y="3609975"/>
            <a:ext cx="1673860" cy="9525"/>
          </a:xfrm>
          <a:prstGeom prst="line">
            <a:avLst/>
          </a:prstGeom>
          <a:ln w="12700">
            <a:solidFill>
              <a:schemeClr val="tx1"/>
            </a:solidFill>
            <a:headEnd type="none"/>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9" idx="6"/>
            <a:endCxn id="18" idx="3"/>
          </p:cNvCxnSpPr>
          <p:nvPr/>
        </p:nvCxnSpPr>
        <p:spPr>
          <a:xfrm flipV="1">
            <a:off x="6510020" y="4555490"/>
            <a:ext cx="984250" cy="662940"/>
          </a:xfrm>
          <a:prstGeom prst="line">
            <a:avLst/>
          </a:prstGeom>
          <a:ln w="12700">
            <a:solidFill>
              <a:schemeClr val="tx1"/>
            </a:solidFill>
            <a:headEnd type="none"/>
            <a:tailEnd type="arrow" w="med" len="med"/>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7413625" y="408495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S</a:t>
            </a:r>
            <a:r>
              <a:rPr lang="en-US" altLang="zh-CN" sz="1500" baseline="-25000"/>
              <a:t>6</a:t>
            </a:r>
            <a:endParaRPr lang="en-US" altLang="zh-CN" sz="1500" baseline="-25000"/>
          </a:p>
        </p:txBody>
      </p:sp>
      <p:cxnSp>
        <p:nvCxnSpPr>
          <p:cNvPr id="19" name="直接连接符 18"/>
          <p:cNvCxnSpPr>
            <a:stCxn id="10" idx="6"/>
            <a:endCxn id="18" idx="1"/>
          </p:cNvCxnSpPr>
          <p:nvPr/>
        </p:nvCxnSpPr>
        <p:spPr>
          <a:xfrm>
            <a:off x="6539865" y="3609975"/>
            <a:ext cx="954405" cy="555625"/>
          </a:xfrm>
          <a:prstGeom prst="line">
            <a:avLst/>
          </a:prstGeom>
          <a:ln w="12700">
            <a:solidFill>
              <a:schemeClr val="tx1"/>
            </a:solidFill>
            <a:headEnd type="none"/>
            <a:tailEnd type="arrow"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035935" y="3517265"/>
            <a:ext cx="523875" cy="368300"/>
          </a:xfrm>
          <a:prstGeom prst="rect">
            <a:avLst/>
          </a:prstGeom>
          <a:noFill/>
        </p:spPr>
        <p:txBody>
          <a:bodyPr wrap="square" rtlCol="0">
            <a:spAutoFit/>
          </a:bodyPr>
          <a:p>
            <a:r>
              <a:rPr lang="en-US" altLang="zh-CN"/>
              <a:t>0.5</a:t>
            </a:r>
            <a:endParaRPr lang="en-US" altLang="zh-CN"/>
          </a:p>
        </p:txBody>
      </p:sp>
      <p:sp>
        <p:nvSpPr>
          <p:cNvPr id="21" name="文本框 20"/>
          <p:cNvSpPr txBox="1"/>
          <p:nvPr/>
        </p:nvSpPr>
        <p:spPr>
          <a:xfrm>
            <a:off x="3035935" y="4746625"/>
            <a:ext cx="523875" cy="368300"/>
          </a:xfrm>
          <a:prstGeom prst="rect">
            <a:avLst/>
          </a:prstGeom>
          <a:noFill/>
        </p:spPr>
        <p:txBody>
          <a:bodyPr wrap="square" rtlCol="0">
            <a:spAutoFit/>
          </a:bodyPr>
          <a:p>
            <a:r>
              <a:rPr lang="en-US" altLang="zh-CN"/>
              <a:t>0.5</a:t>
            </a:r>
            <a:endParaRPr lang="en-US" altLang="zh-CN"/>
          </a:p>
        </p:txBody>
      </p:sp>
      <p:sp>
        <p:nvSpPr>
          <p:cNvPr id="22" name="文本框 21"/>
          <p:cNvSpPr txBox="1"/>
          <p:nvPr/>
        </p:nvSpPr>
        <p:spPr>
          <a:xfrm>
            <a:off x="4890135" y="3241675"/>
            <a:ext cx="523875" cy="368300"/>
          </a:xfrm>
          <a:prstGeom prst="rect">
            <a:avLst/>
          </a:prstGeom>
          <a:noFill/>
        </p:spPr>
        <p:txBody>
          <a:bodyPr wrap="square" rtlCol="0">
            <a:spAutoFit/>
          </a:bodyPr>
          <a:p>
            <a:r>
              <a:rPr lang="en-US" altLang="zh-CN"/>
              <a:t>1</a:t>
            </a:r>
            <a:endParaRPr lang="en-US" altLang="zh-CN"/>
          </a:p>
        </p:txBody>
      </p:sp>
      <p:sp>
        <p:nvSpPr>
          <p:cNvPr id="23" name="文本框 22"/>
          <p:cNvSpPr txBox="1"/>
          <p:nvPr/>
        </p:nvSpPr>
        <p:spPr>
          <a:xfrm>
            <a:off x="4874895" y="4746625"/>
            <a:ext cx="523875" cy="368300"/>
          </a:xfrm>
          <a:prstGeom prst="rect">
            <a:avLst/>
          </a:prstGeom>
          <a:noFill/>
        </p:spPr>
        <p:txBody>
          <a:bodyPr wrap="square" rtlCol="0">
            <a:spAutoFit/>
          </a:bodyPr>
          <a:p>
            <a:r>
              <a:rPr lang="en-US" altLang="zh-CN"/>
              <a:t>1</a:t>
            </a:r>
            <a:endParaRPr lang="en-US" altLang="zh-CN"/>
          </a:p>
        </p:txBody>
      </p:sp>
      <p:sp>
        <p:nvSpPr>
          <p:cNvPr id="24" name="文本框 23"/>
          <p:cNvSpPr txBox="1"/>
          <p:nvPr/>
        </p:nvSpPr>
        <p:spPr>
          <a:xfrm>
            <a:off x="6889750" y="3425825"/>
            <a:ext cx="523875" cy="368300"/>
          </a:xfrm>
          <a:prstGeom prst="rect">
            <a:avLst/>
          </a:prstGeom>
          <a:noFill/>
        </p:spPr>
        <p:txBody>
          <a:bodyPr wrap="square" rtlCol="0">
            <a:spAutoFit/>
          </a:bodyPr>
          <a:p>
            <a:r>
              <a:rPr lang="en-US" altLang="zh-CN"/>
              <a:t>1</a:t>
            </a:r>
            <a:endParaRPr lang="en-US" altLang="zh-CN"/>
          </a:p>
        </p:txBody>
      </p:sp>
      <p:sp>
        <p:nvSpPr>
          <p:cNvPr id="25" name="矩形 24"/>
          <p:cNvSpPr/>
          <p:nvPr/>
        </p:nvSpPr>
        <p:spPr>
          <a:xfrm>
            <a:off x="6741160" y="4545330"/>
            <a:ext cx="523875" cy="368300"/>
          </a:xfrm>
          <a:prstGeom prst="rect">
            <a:avLst/>
          </a:prstGeom>
          <a:ln w="12700">
            <a:noFill/>
            <a:headEnd type="none"/>
            <a:tailEnd type="arrow" w="med" len="med"/>
          </a:ln>
        </p:spPr>
        <p:style>
          <a:lnRef idx="1">
            <a:schemeClr val="accent1"/>
          </a:lnRef>
          <a:fillRef idx="0">
            <a:schemeClr val="accent1"/>
          </a:fillRef>
          <a:effectRef idx="0">
            <a:schemeClr val="accent1"/>
          </a:effectRef>
          <a:fontRef idx="minor">
            <a:schemeClr val="tx1"/>
          </a:fontRef>
        </p:style>
        <p:txBody>
          <a:bodyPr wrap="square" rtlCol="0">
            <a:spAutoFit/>
          </a:bodyPr>
          <a:p>
            <a:r>
              <a:rPr lang="en-US" altLang="zh-CN"/>
              <a:t>1</a:t>
            </a:r>
            <a:endParaRPr lang="en-US" altLang="zh-CN"/>
          </a:p>
        </p:txBody>
      </p:sp>
      <p:sp>
        <p:nvSpPr>
          <p:cNvPr id="26" name="文本框 25"/>
          <p:cNvSpPr txBox="1"/>
          <p:nvPr/>
        </p:nvSpPr>
        <p:spPr>
          <a:xfrm>
            <a:off x="3320415" y="3885565"/>
            <a:ext cx="523875" cy="368300"/>
          </a:xfrm>
          <a:prstGeom prst="rect">
            <a:avLst/>
          </a:prstGeom>
          <a:noFill/>
        </p:spPr>
        <p:txBody>
          <a:bodyPr wrap="square" rtlCol="0">
            <a:spAutoFit/>
          </a:bodyPr>
          <a:p>
            <a:r>
              <a:rPr lang="en-US" altLang="zh-CN"/>
              <a:t>O</a:t>
            </a:r>
            <a:r>
              <a:rPr lang="en-US" altLang="zh-CN" baseline="-25000"/>
              <a:t>1</a:t>
            </a:r>
            <a:endParaRPr lang="en-US" altLang="zh-CN" baseline="-25000"/>
          </a:p>
        </p:txBody>
      </p:sp>
      <p:sp>
        <p:nvSpPr>
          <p:cNvPr id="27" name="文本框 26"/>
          <p:cNvSpPr txBox="1"/>
          <p:nvPr/>
        </p:nvSpPr>
        <p:spPr>
          <a:xfrm>
            <a:off x="5114925" y="3517265"/>
            <a:ext cx="523875" cy="368300"/>
          </a:xfrm>
          <a:prstGeom prst="rect">
            <a:avLst/>
          </a:prstGeom>
          <a:noFill/>
        </p:spPr>
        <p:txBody>
          <a:bodyPr wrap="square" rtlCol="0">
            <a:spAutoFit/>
          </a:bodyPr>
          <a:p>
            <a:r>
              <a:rPr lang="en-US" altLang="zh-CN"/>
              <a:t>O</a:t>
            </a:r>
            <a:r>
              <a:rPr lang="en-US" altLang="zh-CN" baseline="-25000"/>
              <a:t>2</a:t>
            </a:r>
            <a:endParaRPr lang="en-US" altLang="zh-CN" baseline="-25000"/>
          </a:p>
        </p:txBody>
      </p:sp>
      <p:sp>
        <p:nvSpPr>
          <p:cNvPr id="28" name="文本框 27"/>
          <p:cNvSpPr txBox="1"/>
          <p:nvPr/>
        </p:nvSpPr>
        <p:spPr>
          <a:xfrm>
            <a:off x="3380740" y="4645660"/>
            <a:ext cx="523875" cy="368300"/>
          </a:xfrm>
          <a:prstGeom prst="rect">
            <a:avLst/>
          </a:prstGeom>
          <a:noFill/>
        </p:spPr>
        <p:txBody>
          <a:bodyPr wrap="square" rtlCol="0">
            <a:spAutoFit/>
          </a:bodyPr>
          <a:p>
            <a:r>
              <a:rPr lang="en-US" altLang="zh-CN"/>
              <a:t>O</a:t>
            </a:r>
            <a:r>
              <a:rPr lang="en-US" altLang="zh-CN" baseline="-25000"/>
              <a:t>1</a:t>
            </a:r>
            <a:endParaRPr lang="en-US" altLang="zh-CN" baseline="-25000"/>
          </a:p>
        </p:txBody>
      </p:sp>
      <p:sp>
        <p:nvSpPr>
          <p:cNvPr id="29" name="文本框 28"/>
          <p:cNvSpPr txBox="1"/>
          <p:nvPr/>
        </p:nvSpPr>
        <p:spPr>
          <a:xfrm>
            <a:off x="5046345" y="5218430"/>
            <a:ext cx="523875" cy="368300"/>
          </a:xfrm>
          <a:prstGeom prst="rect">
            <a:avLst/>
          </a:prstGeom>
          <a:noFill/>
        </p:spPr>
        <p:txBody>
          <a:bodyPr wrap="square" rtlCol="0">
            <a:spAutoFit/>
          </a:bodyPr>
          <a:p>
            <a:r>
              <a:rPr lang="en-US" altLang="zh-CN"/>
              <a:t>O</a:t>
            </a:r>
            <a:r>
              <a:rPr lang="en-US" altLang="zh-CN" baseline="-25000"/>
              <a:t>3</a:t>
            </a:r>
            <a:endParaRPr lang="en-US" altLang="zh-CN" baseline="-25000"/>
          </a:p>
        </p:txBody>
      </p:sp>
      <p:sp>
        <p:nvSpPr>
          <p:cNvPr id="30" name="矩形 29"/>
          <p:cNvSpPr/>
          <p:nvPr/>
        </p:nvSpPr>
        <p:spPr>
          <a:xfrm>
            <a:off x="7114540" y="3619500"/>
            <a:ext cx="523875" cy="368300"/>
          </a:xfrm>
          <a:prstGeom prst="rect">
            <a:avLst/>
          </a:prstGeom>
          <a:ln w="12700">
            <a:noFill/>
            <a:headEnd type="none"/>
            <a:tailEnd type="arrow" w="med" len="med"/>
          </a:ln>
        </p:spPr>
        <p:style>
          <a:lnRef idx="1">
            <a:schemeClr val="accent1"/>
          </a:lnRef>
          <a:fillRef idx="0">
            <a:schemeClr val="accent1"/>
          </a:fillRef>
          <a:effectRef idx="0">
            <a:schemeClr val="accent1"/>
          </a:effectRef>
          <a:fontRef idx="minor">
            <a:schemeClr val="tx1"/>
          </a:fontRef>
        </p:style>
        <p:txBody>
          <a:bodyPr wrap="square" rtlCol="0">
            <a:spAutoFit/>
          </a:bodyPr>
          <a:p>
            <a:r>
              <a:rPr lang="en-US" altLang="zh-CN"/>
              <a:t>O</a:t>
            </a:r>
            <a:r>
              <a:rPr lang="en-US" altLang="zh-CN" baseline="-25000"/>
              <a:t>4</a:t>
            </a:r>
            <a:endParaRPr lang="en-US" altLang="zh-CN" baseline="-25000"/>
          </a:p>
        </p:txBody>
      </p:sp>
      <p:sp>
        <p:nvSpPr>
          <p:cNvPr id="31" name="文本框 30"/>
          <p:cNvSpPr txBox="1"/>
          <p:nvPr/>
        </p:nvSpPr>
        <p:spPr>
          <a:xfrm>
            <a:off x="6970395" y="4768215"/>
            <a:ext cx="523875" cy="368300"/>
          </a:xfrm>
          <a:prstGeom prst="rect">
            <a:avLst/>
          </a:prstGeom>
          <a:noFill/>
        </p:spPr>
        <p:txBody>
          <a:bodyPr wrap="square" rtlCol="0">
            <a:spAutoFit/>
          </a:bodyPr>
          <a:p>
            <a:r>
              <a:rPr lang="en-US" altLang="zh-CN"/>
              <a:t>O</a:t>
            </a:r>
            <a:r>
              <a:rPr lang="en-US" altLang="zh-CN" baseline="-25000"/>
              <a:t>5</a:t>
            </a:r>
            <a:endParaRPr lang="en-US" altLang="zh-CN" baseline="-250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Markov Random Field (</a:t>
            </a:r>
            <a:r>
              <a:t>马尔科夫随机场</a:t>
            </a:r>
            <a:r>
              <a:rPr lang="en-US" altLang="zh-CN"/>
              <a:t>)</a:t>
            </a:r>
            <a:endParaRPr lang="en-US" altLang="zh-CN"/>
          </a:p>
        </p:txBody>
      </p:sp>
      <p:sp>
        <p:nvSpPr>
          <p:cNvPr id="3" name="椭圆 2"/>
          <p:cNvSpPr/>
          <p:nvPr/>
        </p:nvSpPr>
        <p:spPr>
          <a:xfrm>
            <a:off x="3236595" y="294767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1</a:t>
            </a:r>
            <a:endParaRPr lang="en-US" altLang="zh-CN" sz="1500" baseline="-25000"/>
          </a:p>
        </p:txBody>
      </p:sp>
      <p:sp>
        <p:nvSpPr>
          <p:cNvPr id="4" name="椭圆 3"/>
          <p:cNvSpPr/>
          <p:nvPr/>
        </p:nvSpPr>
        <p:spPr>
          <a:xfrm>
            <a:off x="4354195" y="188658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2</a:t>
            </a:r>
            <a:endParaRPr lang="en-US" altLang="zh-CN" sz="1500" baseline="-25000"/>
          </a:p>
        </p:txBody>
      </p:sp>
      <p:sp>
        <p:nvSpPr>
          <p:cNvPr id="5" name="椭圆 4"/>
          <p:cNvSpPr/>
          <p:nvPr/>
        </p:nvSpPr>
        <p:spPr>
          <a:xfrm>
            <a:off x="5693410" y="105981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4</a:t>
            </a:r>
            <a:endParaRPr lang="en-US" altLang="zh-CN" sz="1500" baseline="-25000"/>
          </a:p>
        </p:txBody>
      </p:sp>
      <p:sp>
        <p:nvSpPr>
          <p:cNvPr id="6" name="椭圆 5"/>
          <p:cNvSpPr/>
          <p:nvPr/>
        </p:nvSpPr>
        <p:spPr>
          <a:xfrm>
            <a:off x="4977130" y="341820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3</a:t>
            </a:r>
            <a:endParaRPr lang="en-US" altLang="zh-CN" sz="1500" baseline="-25000"/>
          </a:p>
        </p:txBody>
      </p:sp>
      <p:sp>
        <p:nvSpPr>
          <p:cNvPr id="7" name="椭圆 6"/>
          <p:cNvSpPr/>
          <p:nvPr/>
        </p:nvSpPr>
        <p:spPr>
          <a:xfrm>
            <a:off x="6549390" y="341820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5</a:t>
            </a:r>
            <a:endParaRPr lang="en-US" altLang="zh-CN" sz="1500" baseline="-25000"/>
          </a:p>
        </p:txBody>
      </p:sp>
      <p:sp>
        <p:nvSpPr>
          <p:cNvPr id="8" name="椭圆 7"/>
          <p:cNvSpPr/>
          <p:nvPr/>
        </p:nvSpPr>
        <p:spPr>
          <a:xfrm>
            <a:off x="6677025" y="188658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6</a:t>
            </a:r>
            <a:endParaRPr lang="en-US" altLang="zh-CN" sz="1500" baseline="-25000"/>
          </a:p>
        </p:txBody>
      </p:sp>
      <p:cxnSp>
        <p:nvCxnSpPr>
          <p:cNvPr id="9" name="直接连接符 8"/>
          <p:cNvCxnSpPr>
            <a:stCxn id="3" idx="7"/>
            <a:endCxn id="4" idx="3"/>
          </p:cNvCxnSpPr>
          <p:nvPr/>
        </p:nvCxnSpPr>
        <p:spPr>
          <a:xfrm flipV="1">
            <a:off x="3707130" y="2357120"/>
            <a:ext cx="727710" cy="6711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4" idx="7"/>
            <a:endCxn id="5" idx="2"/>
          </p:cNvCxnSpPr>
          <p:nvPr/>
        </p:nvCxnSpPr>
        <p:spPr>
          <a:xfrm flipV="1">
            <a:off x="4824730" y="1335405"/>
            <a:ext cx="868680" cy="6318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 idx="6"/>
            <a:endCxn id="6" idx="2"/>
          </p:cNvCxnSpPr>
          <p:nvPr/>
        </p:nvCxnSpPr>
        <p:spPr>
          <a:xfrm>
            <a:off x="3787775" y="3223260"/>
            <a:ext cx="1189355" cy="4705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6" idx="6"/>
            <a:endCxn id="7" idx="2"/>
          </p:cNvCxnSpPr>
          <p:nvPr/>
        </p:nvCxnSpPr>
        <p:spPr>
          <a:xfrm>
            <a:off x="5528310" y="3693795"/>
            <a:ext cx="10210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7" idx="1"/>
            <a:endCxn id="4" idx="5"/>
          </p:cNvCxnSpPr>
          <p:nvPr/>
        </p:nvCxnSpPr>
        <p:spPr>
          <a:xfrm flipH="1" flipV="1">
            <a:off x="4824730" y="2357120"/>
            <a:ext cx="1805305" cy="11417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8" idx="2"/>
            <a:endCxn id="4" idx="6"/>
          </p:cNvCxnSpPr>
          <p:nvPr/>
        </p:nvCxnSpPr>
        <p:spPr>
          <a:xfrm flipH="1">
            <a:off x="4905375" y="2162175"/>
            <a:ext cx="17716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 idx="0"/>
            <a:endCxn id="8" idx="4"/>
          </p:cNvCxnSpPr>
          <p:nvPr/>
        </p:nvCxnSpPr>
        <p:spPr>
          <a:xfrm flipV="1">
            <a:off x="6824980" y="2437765"/>
            <a:ext cx="127635" cy="980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46125" y="4153535"/>
            <a:ext cx="10585450" cy="244538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b="1">
                <a:latin typeface="Calibri" panose="020F0502020204030204" charset="0"/>
                <a:ea typeface="黑体" panose="02010609060101010101" pitchFamily="49" charset="-122"/>
                <a:cs typeface="Calibri" panose="020F0502020204030204" charset="0"/>
              </a:rPr>
              <a:t>团</a:t>
            </a:r>
            <a:r>
              <a:rPr lang="en-US" altLang="zh-CN" b="1">
                <a:latin typeface="Calibri" panose="020F0502020204030204" charset="0"/>
                <a:ea typeface="黑体" panose="02010609060101010101" pitchFamily="49" charset="-122"/>
                <a:cs typeface="Calibri" panose="020F0502020204030204" charset="0"/>
              </a:rPr>
              <a:t>clique</a:t>
            </a:r>
            <a:r>
              <a:rPr lang="zh-CN" altLang="en-US" b="1">
                <a:latin typeface="Calibri" panose="020F0502020204030204" charset="0"/>
                <a:ea typeface="黑体" panose="02010609060101010101" pitchFamily="49" charset="-122"/>
                <a:cs typeface="Calibri" panose="020F0502020204030204" charset="0"/>
              </a:rPr>
              <a:t>：对于图中结点的一个子集，若其中任意两结点间都有边连接，则称该结点子集为一个</a:t>
            </a:r>
            <a:r>
              <a:rPr lang="en-US" altLang="zh-CN" b="1">
                <a:latin typeface="Calibri" panose="020F0502020204030204" charset="0"/>
                <a:ea typeface="黑体" panose="02010609060101010101" pitchFamily="49" charset="-122"/>
                <a:cs typeface="Calibri" panose="020F0502020204030204" charset="0"/>
              </a:rPr>
              <a:t>“</a:t>
            </a:r>
            <a:r>
              <a:rPr lang="zh-CN" altLang="en-US" b="1">
                <a:latin typeface="Calibri" panose="020F0502020204030204" charset="0"/>
                <a:ea typeface="黑体" panose="02010609060101010101" pitchFamily="49" charset="-122"/>
                <a:cs typeface="Calibri" panose="020F0502020204030204" charset="0"/>
              </a:rPr>
              <a:t>团</a:t>
            </a:r>
            <a:r>
              <a:rPr lang="en-US" altLang="zh-CN" b="1">
                <a:latin typeface="Calibri" panose="020F0502020204030204" charset="0"/>
                <a:ea typeface="黑体" panose="02010609060101010101" pitchFamily="49" charset="-122"/>
                <a:cs typeface="Calibri" panose="020F0502020204030204" charset="0"/>
              </a:rPr>
              <a:t>”</a:t>
            </a:r>
            <a:r>
              <a:rPr lang="zh-CN" altLang="en-US" b="1">
                <a:latin typeface="Calibri" panose="020F0502020204030204" charset="0"/>
                <a:ea typeface="黑体" panose="02010609060101010101" pitchFamily="49" charset="-122"/>
                <a:cs typeface="Calibri" panose="020F0502020204030204" charset="0"/>
              </a:rPr>
              <a:t>。</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en-US" altLang="zh-CN">
                <a:latin typeface="Calibri" panose="020F0502020204030204" charset="0"/>
                <a:ea typeface="黑体" panose="02010609060101010101" pitchFamily="49" charset="-122"/>
                <a:cs typeface="Calibri" panose="020F0502020204030204" charset="0"/>
              </a:rPr>
              <a:t>{x1,x2}, {x1,x3}, {x2,x4}, {x2,x6}, {x2,x5}, {x3,x5}, {x5,x6}, {x2,x5,x6}</a:t>
            </a:r>
            <a:endParaRPr lang="en-US" altLang="zh-CN">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endParaRPr lang="en-US" altLang="zh-CN">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b="1">
                <a:latin typeface="Calibri" panose="020F0502020204030204" charset="0"/>
                <a:ea typeface="黑体" panose="02010609060101010101" pitchFamily="49" charset="-122"/>
                <a:cs typeface="Calibri" panose="020F0502020204030204" charset="0"/>
              </a:rPr>
              <a:t>极大团</a:t>
            </a:r>
            <a:r>
              <a:rPr lang="en-US" altLang="zh-CN" b="1">
                <a:latin typeface="Calibri" panose="020F0502020204030204" charset="0"/>
                <a:ea typeface="黑体" panose="02010609060101010101" pitchFamily="49" charset="-122"/>
                <a:cs typeface="Calibri" panose="020F0502020204030204" charset="0"/>
              </a:rPr>
              <a:t>maximal clique</a:t>
            </a:r>
            <a:r>
              <a:rPr lang="zh-CN" altLang="en-US" b="1">
                <a:latin typeface="Calibri" panose="020F0502020204030204" charset="0"/>
                <a:ea typeface="黑体" panose="02010609060101010101" pitchFamily="49" charset="-122"/>
                <a:cs typeface="Calibri" panose="020F0502020204030204" charset="0"/>
              </a:rPr>
              <a:t>：若在一个团中加入另外任何一点结点都不再形成团，则该团为极大团。</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en-US" altLang="zh-CN">
                <a:latin typeface="Calibri" panose="020F0502020204030204" charset="0"/>
                <a:ea typeface="黑体" panose="02010609060101010101" pitchFamily="49" charset="-122"/>
                <a:cs typeface="Calibri" panose="020F0502020204030204" charset="0"/>
                <a:sym typeface="+mn-ea"/>
              </a:rPr>
              <a:t>{x1,x2}, {x1,x3}, {x2,x4}, {x3,x5},  {x2,x5,x6}</a:t>
            </a:r>
            <a:endParaRPr lang="en-US" altLang="zh-CN">
              <a:latin typeface="Calibri" panose="020F0502020204030204" charset="0"/>
              <a:ea typeface="黑体" panose="02010609060101010101" pitchFamily="49" charset="-122"/>
              <a:cs typeface="Calibri" panose="020F0502020204030204" charset="0"/>
            </a:endParaRPr>
          </a:p>
          <a:p>
            <a:pPr marL="285750" indent="-285750">
              <a:buFont typeface="Arial" panose="020B0604020202020204" pitchFamily="34" charset="0"/>
              <a:buChar char="•"/>
            </a:pPr>
            <a:endParaRPr lang="zh-CN" altLang="en-US">
              <a:latin typeface="Calibri" panose="020F0502020204030204" charset="0"/>
              <a:ea typeface="黑体" panose="02010609060101010101" pitchFamily="49" charset="-122"/>
              <a:cs typeface="Calibri" panose="020F05020202040302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sym typeface="+mn-ea"/>
              </a:rPr>
              <a:t>Markov Random Field (</a:t>
            </a:r>
            <a:r>
              <a:rPr>
                <a:sym typeface="+mn-ea"/>
              </a:rPr>
              <a:t>马尔科夫随机场</a:t>
            </a:r>
            <a:r>
              <a:rPr lang="en-US" altLang="zh-CN">
                <a:sym typeface="+mn-ea"/>
              </a:rPr>
              <a:t>)</a:t>
            </a:r>
            <a:br>
              <a:rPr lang="en-US" altLang="zh-CN"/>
            </a:br>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847090" y="1390015"/>
                <a:ext cx="10923905" cy="4465955"/>
              </a:xfrm>
              <a:prstGeom prst="rect">
                <a:avLst/>
              </a:prstGeom>
              <a:noFill/>
            </p:spPr>
            <p:txBody>
              <a:bodyPr wrap="square" rtlCol="0">
                <a:spAutoFit/>
              </a:bodyPr>
              <a:p>
                <a:pPr>
                  <a:lnSpc>
                    <a:spcPct val="150000"/>
                  </a:lnSpc>
                </a:pPr>
                <a:r>
                  <a:rPr lang="zh-CN" altLang="en-US">
                    <a:latin typeface="Calibri" panose="020F0502020204030204" charset="0"/>
                    <a:ea typeface="黑体" panose="02010609060101010101" pitchFamily="49" charset="-122"/>
                    <a:cs typeface="Calibri" panose="020F0502020204030204" charset="0"/>
                  </a:rPr>
                  <a:t>多个变量之间的联合概率分布能基于团分解为多个因子的乘积，每个因子仅与一个团相关。</a:t>
                </a:r>
                <a:endParaRPr lang="zh-CN" altLang="en-US">
                  <a:latin typeface="Calibri" panose="020F0502020204030204" charset="0"/>
                  <a:ea typeface="黑体" panose="02010609060101010101" pitchFamily="49" charset="-122"/>
                  <a:cs typeface="Calibri" panose="020F0502020204030204" charset="0"/>
                </a:endParaRPr>
              </a:p>
              <a:p>
                <a:pPr>
                  <a:lnSpc>
                    <a:spcPct val="150000"/>
                  </a:lnSpc>
                </a:pPr>
                <a:r>
                  <a:rPr lang="zh-CN" altLang="en-US">
                    <a:latin typeface="Calibri" panose="020F0502020204030204" charset="0"/>
                    <a:ea typeface="黑体" panose="02010609060101010101" pitchFamily="49" charset="-122"/>
                    <a:cs typeface="Calibri" panose="020F0502020204030204" charset="0"/>
                  </a:rPr>
                  <a:t>对于</a:t>
                </a:r>
                <a:r>
                  <a:rPr lang="en-US" altLang="zh-CN">
                    <a:latin typeface="Calibri" panose="020F0502020204030204" charset="0"/>
                    <a:ea typeface="黑体" panose="02010609060101010101" pitchFamily="49" charset="-122"/>
                    <a:cs typeface="Calibri" panose="020F0502020204030204" charset="0"/>
                  </a:rPr>
                  <a:t>x={x1,x2,...,xn},</a:t>
                </a:r>
                <a:r>
                  <a:rPr lang="zh-CN" altLang="en-US">
                    <a:latin typeface="Calibri" panose="020F0502020204030204" charset="0"/>
                    <a:ea typeface="黑体" panose="02010609060101010101" pitchFamily="49" charset="-122"/>
                    <a:cs typeface="Calibri" panose="020F0502020204030204" charset="0"/>
                  </a:rPr>
                  <a:t>所有团构成的集合为</a:t>
                </a:r>
                <a:r>
                  <a:rPr lang="en-US" altLang="zh-CN">
                    <a:latin typeface="Calibri" panose="020F0502020204030204" charset="0"/>
                    <a:ea typeface="黑体" panose="02010609060101010101" pitchFamily="49" charset="-122"/>
                    <a:cs typeface="Calibri" panose="020F0502020204030204" charset="0"/>
                  </a:rPr>
                  <a:t>C</a:t>
                </a:r>
                <a:r>
                  <a:rPr lang="zh-CN" altLang="en-US">
                    <a:latin typeface="Calibri" panose="020F0502020204030204" charset="0"/>
                    <a:ea typeface="黑体" panose="02010609060101010101" pitchFamily="49" charset="-122"/>
                    <a:cs typeface="Calibri" panose="020F0502020204030204" charset="0"/>
                  </a:rPr>
                  <a:t>，与团</a:t>
                </a:r>
                <a:r>
                  <a:rPr lang="en-US" altLang="zh-CN">
                    <a:latin typeface="Calibri" panose="020F0502020204030204" charset="0"/>
                    <a:ea typeface="黑体" panose="02010609060101010101" pitchFamily="49" charset="-122"/>
                    <a:cs typeface="Calibri" panose="020F0502020204030204" charset="0"/>
                  </a:rPr>
                  <a:t>Q</a:t>
                </a:r>
                <a:r>
                  <a:rPr lang="en-US" altLang="zh-CN">
                    <a:latin typeface="Calibri" panose="020F0502020204030204" charset="0"/>
                    <a:ea typeface="黑体" panose="02010609060101010101" pitchFamily="49" charset="-122"/>
                    <a:cs typeface="Calibri" panose="020F0502020204030204" charset="0"/>
                    <a:sym typeface="Symbol" panose="05050102010706020507" charset="0"/>
                  </a:rPr>
                  <a:t>C,</a:t>
                </a:r>
                <a:r>
                  <a:rPr lang="zh-CN" altLang="en-US">
                    <a:latin typeface="Calibri" panose="020F0502020204030204" charset="0"/>
                    <a:ea typeface="黑体" panose="02010609060101010101" pitchFamily="49" charset="-122"/>
                    <a:cs typeface="Calibri" panose="020F0502020204030204" charset="0"/>
                    <a:sym typeface="Symbol" panose="05050102010706020507" charset="0"/>
                  </a:rPr>
                  <a:t>则</a:t>
                </a:r>
                <a:r>
                  <a:rPr lang="zh-CN" altLang="en-US" b="1">
                    <a:latin typeface="Calibri" panose="020F0502020204030204" charset="0"/>
                    <a:ea typeface="黑体" panose="02010609060101010101" pitchFamily="49" charset="-122"/>
                    <a:cs typeface="Calibri" panose="020F0502020204030204" charset="0"/>
                    <a:sym typeface="Symbol" panose="05050102010706020507" charset="0"/>
                  </a:rPr>
                  <a:t>联合概率</a:t>
                </a:r>
                <a:r>
                  <a:rPr lang="en-US" altLang="zh-CN" b="1">
                    <a:latin typeface="Calibri" panose="020F0502020204030204" charset="0"/>
                    <a:ea typeface="黑体" panose="02010609060101010101" pitchFamily="49" charset="-122"/>
                    <a:cs typeface="Calibri" panose="020F0502020204030204" charset="0"/>
                    <a:sym typeface="Symbol" panose="05050102010706020507" charset="0"/>
                  </a:rPr>
                  <a:t>P(x)</a:t>
                </a:r>
                <a:r>
                  <a:rPr lang="zh-CN" altLang="en-US">
                    <a:latin typeface="Calibri" panose="020F0502020204030204" charset="0"/>
                    <a:ea typeface="黑体" panose="02010609060101010101" pitchFamily="49" charset="-122"/>
                    <a:cs typeface="Calibri" panose="020F0502020204030204" charset="0"/>
                    <a:sym typeface="Symbol" panose="05050102010706020507" charset="0"/>
                  </a:rPr>
                  <a:t>定义为：</a:t>
                </a:r>
                <a:endParaRPr lang="zh-CN" altLang="en-US">
                  <a:latin typeface="Calibri" panose="020F0502020204030204" charset="0"/>
                  <a:ea typeface="黑体" panose="02010609060101010101" pitchFamily="49" charset="-122"/>
                  <a:cs typeface="Calibri" panose="020F0502020204030204" charset="0"/>
                  <a:sym typeface="Symbol" panose="05050102010706020507"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ea typeface="黑体" panose="02010609060101010101" pitchFamily="49" charset="-122"/>
                          <a:cs typeface="Cambria Math" panose="02040503050406030204" charset="0"/>
                          <a:sym typeface="Symbol" panose="05050102010706020507" charset="0"/>
                        </a:rPr>
                        <m:t>𝑃</m:t>
                      </m:r>
                      <m:r>
                        <a:rPr lang="en-US" altLang="zh-CN" i="1">
                          <a:latin typeface="Cambria Math" panose="02040503050406030204" charset="0"/>
                          <a:ea typeface="MS Mincho" charset="0"/>
                          <a:cs typeface="Cambria Math" panose="02040503050406030204" charset="0"/>
                          <a:sym typeface="Symbol" panose="05050102010706020507" charset="0"/>
                        </a:rPr>
                        <m:t>(</m:t>
                      </m:r>
                      <m:r>
                        <a:rPr lang="en-US" altLang="zh-CN" i="1">
                          <a:latin typeface="Cambria Math" panose="02040503050406030204" charset="0"/>
                          <a:ea typeface="黑体" panose="02010609060101010101" pitchFamily="49" charset="-122"/>
                          <a:cs typeface="Cambria Math" panose="02040503050406030204" charset="0"/>
                          <a:sym typeface="Symbol" panose="05050102010706020507" charset="0"/>
                        </a:rPr>
                        <m:t>𝑥</m:t>
                      </m:r>
                      <m:r>
                        <a:rPr lang="en-US" altLang="zh-CN" i="1">
                          <a:latin typeface="Cambria Math" panose="02040503050406030204" charset="0"/>
                          <a:ea typeface="MS Mincho" charset="0"/>
                          <a:cs typeface="Cambria Math" panose="02040503050406030204" charset="0"/>
                          <a:sym typeface="Symbol" panose="05050102010706020507" charset="0"/>
                        </a:rPr>
                        <m:t>)=</m:t>
                      </m:r>
                      <m:f>
                        <m:fPr>
                          <m:ctrlPr>
                            <a:rPr lang="en-US" altLang="zh-CN" i="1">
                              <a:latin typeface="Cambria Math" panose="02040503050406030204" charset="0"/>
                              <a:ea typeface="黑体" panose="02010609060101010101" pitchFamily="49" charset="-122"/>
                              <a:cs typeface="Cambria Math" panose="02040503050406030204" charset="0"/>
                              <a:sym typeface="Symbol" panose="05050102010706020507" charset="0"/>
                            </a:rPr>
                          </m:ctrlPr>
                        </m:fPr>
                        <m:num>
                          <m:r>
                            <a:rPr lang="en-US" altLang="zh-CN" i="1">
                              <a:latin typeface="Cambria Math" panose="02040503050406030204" charset="0"/>
                              <a:ea typeface="MS Mincho" charset="0"/>
                              <a:cs typeface="Cambria Math" panose="02040503050406030204" charset="0"/>
                              <a:sym typeface="Symbol" panose="05050102010706020507" charset="0"/>
                            </a:rPr>
                            <m:t>1</m:t>
                          </m:r>
                        </m:num>
                        <m:den>
                          <m:r>
                            <a:rPr lang="en-US" altLang="zh-CN" i="1">
                              <a:latin typeface="Cambria Math" panose="02040503050406030204" charset="0"/>
                              <a:ea typeface="黑体" panose="02010609060101010101" pitchFamily="49" charset="-122"/>
                              <a:cs typeface="Cambria Math" panose="02040503050406030204" charset="0"/>
                              <a:sym typeface="Symbol" panose="05050102010706020507" charset="0"/>
                            </a:rPr>
                            <m:t>𝑍</m:t>
                          </m:r>
                        </m:den>
                      </m:f>
                      <m:nary>
                        <m:naryPr>
                          <m:chr m:val="∏"/>
                          <m:limLoc m:val="undOvr"/>
                          <m:supHide m:val="on"/>
                          <m:ctrlPr>
                            <a:rPr lang="en-US" altLang="zh-CN" i="1">
                              <a:latin typeface="Cambria Math" panose="02040503050406030204" charset="0"/>
                              <a:ea typeface="黑体" panose="02010609060101010101" pitchFamily="49" charset="-122"/>
                              <a:cs typeface="Cambria Math" panose="02040503050406030204" charset="0"/>
                              <a:sym typeface="Symbol" panose="05050102010706020507" charset="0"/>
                            </a:rPr>
                          </m:ctrlPr>
                        </m:naryPr>
                        <m:sub>
                          <m:r>
                            <a:rPr lang="en-US" altLang="zh-CN" i="1">
                              <a:latin typeface="Cambria Math" panose="02040503050406030204" charset="0"/>
                              <a:ea typeface="黑体" panose="02010609060101010101" pitchFamily="49" charset="-122"/>
                              <a:cs typeface="Cambria Math" panose="02040503050406030204" charset="0"/>
                              <a:sym typeface="Symbol" panose="05050102010706020507" charset="0"/>
                            </a:rPr>
                            <m:t>𝑄</m:t>
                          </m:r>
                          <m:r>
                            <a:rPr lang="en-US" altLang="zh-CN">
                              <a:latin typeface="Cambria Math" panose="02040503050406030204" charset="0"/>
                              <a:ea typeface="MS Mincho" charset="0"/>
                              <a:cs typeface="Cambria Math" panose="02040503050406030204" charset="0"/>
                              <a:sym typeface="Symbol" panose="05050102010706020507" charset="0"/>
                            </a:rPr>
                            <m:t></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𝐶</m:t>
                          </m:r>
                        </m:sub>
                        <m:sup/>
                        <m:e>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Q</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Q</m:t>
                          </m:r>
                          <m:r>
                            <a:rPr lang="en-US" altLang="zh-CN">
                              <a:latin typeface="Cambria Math" panose="02040503050406030204" charset="0"/>
                              <a:ea typeface="MS Mincho" charset="0"/>
                              <a:cs typeface="Cambria Math" panose="02040503050406030204" charset="0"/>
                              <a:sym typeface="Symbol" panose="05050102010706020507" charset="0"/>
                            </a:rPr>
                            <m:t>) </m:t>
                          </m:r>
                        </m:e>
                      </m:nary>
                    </m:oMath>
                  </m:oMathPara>
                </a14:m>
                <a:endParaRPr lang="en-US" altLang="zh-CN">
                  <a:latin typeface="Calibri" panose="020F0502020204030204" charset="0"/>
                  <a:ea typeface="黑体" panose="02010609060101010101" pitchFamily="49" charset="-122"/>
                  <a:cs typeface="Calibri" panose="020F0502020204030204" charset="0"/>
                  <a:sym typeface="Symbol" panose="05050102010706020507" charset="0"/>
                </a:endParaRPr>
              </a:p>
              <a:p>
                <a:pPr>
                  <a:lnSpc>
                    <a:spcPct val="150000"/>
                  </a:lnSpc>
                </a:pPr>
                <a14:m>
                  <m:oMath xmlns:m="http://schemas.openxmlformats.org/officeDocument/2006/math">
                    <m:r>
                      <a:rPr lang="en-US" altLang="zh-CN" b="1">
                        <a:solidFill>
                          <a:srgbClr val="FF0000"/>
                        </a:solidFill>
                        <a:latin typeface="Cambria Math" panose="02040503050406030204" charset="0"/>
                        <a:ea typeface="MS Mincho" charset="0"/>
                        <a:cs typeface="Cambria Math" panose="02040503050406030204" charset="0"/>
                        <a:sym typeface="Symbol" panose="05050102010706020507" charset="0"/>
                      </a:rPr>
                      <m:t></m:t>
                    </m:r>
                    <m:r>
                      <a:rPr lang="en-US" altLang="zh-CN" b="1" baseline="-25000">
                        <a:solidFill>
                          <a:srgbClr val="FF0000"/>
                        </a:solidFill>
                        <a:latin typeface="Cambria Math" panose="02040503050406030204" charset="0"/>
                        <a:ea typeface="黑体" panose="02010609060101010101" pitchFamily="49" charset="-122"/>
                        <a:cs typeface="Cambria Math" panose="02040503050406030204" charset="0"/>
                        <a:sym typeface="Symbol" panose="05050102010706020507" charset="0"/>
                      </a:rPr>
                      <m:t>𝐐</m:t>
                    </m:r>
                  </m:oMath>
                </a14:m>
                <a:r>
                  <a:rPr lang="zh-CN" altLang="en-US" b="1">
                    <a:solidFill>
                      <a:srgbClr val="FF0000"/>
                    </a:solidFill>
                    <a:latin typeface="Calibri" panose="020F0502020204030204" charset="0"/>
                    <a:ea typeface="黑体" panose="02010609060101010101" pitchFamily="49" charset="-122"/>
                    <a:cs typeface="Calibri" panose="020F0502020204030204" charset="0"/>
                    <a:sym typeface="Symbol" panose="05050102010706020507" charset="0"/>
                  </a:rPr>
                  <a:t>为与团</a:t>
                </a:r>
                <a:r>
                  <a:rPr lang="en-US" altLang="zh-CN" b="1">
                    <a:solidFill>
                      <a:srgbClr val="FF0000"/>
                    </a:solidFill>
                    <a:latin typeface="Calibri" panose="020F0502020204030204" charset="0"/>
                    <a:ea typeface="黑体" panose="02010609060101010101" pitchFamily="49" charset="-122"/>
                    <a:cs typeface="Calibri" panose="020F0502020204030204" charset="0"/>
                    <a:sym typeface="Symbol" panose="05050102010706020507" charset="0"/>
                  </a:rPr>
                  <a:t>Q</a:t>
                </a:r>
                <a:r>
                  <a:rPr lang="zh-CN" altLang="en-US" b="1">
                    <a:solidFill>
                      <a:srgbClr val="FF0000"/>
                    </a:solidFill>
                    <a:latin typeface="Calibri" panose="020F0502020204030204" charset="0"/>
                    <a:ea typeface="黑体" panose="02010609060101010101" pitchFamily="49" charset="-122"/>
                    <a:cs typeface="Calibri" panose="020F0502020204030204" charset="0"/>
                    <a:sym typeface="Symbol" panose="05050102010706020507" charset="0"/>
                  </a:rPr>
                  <a:t>对应的势函数，对于团</a:t>
                </a:r>
                <a:r>
                  <a:rPr lang="en-US" altLang="zh-CN" b="1">
                    <a:solidFill>
                      <a:srgbClr val="FF0000"/>
                    </a:solidFill>
                    <a:latin typeface="Calibri" panose="020F0502020204030204" charset="0"/>
                    <a:ea typeface="黑体" panose="02010609060101010101" pitchFamily="49" charset="-122"/>
                    <a:cs typeface="Calibri" panose="020F0502020204030204" charset="0"/>
                    <a:sym typeface="Symbol" panose="05050102010706020507" charset="0"/>
                  </a:rPr>
                  <a:t>Q</a:t>
                </a:r>
                <a:r>
                  <a:rPr lang="zh-CN" altLang="en-US" b="1">
                    <a:solidFill>
                      <a:srgbClr val="FF0000"/>
                    </a:solidFill>
                    <a:latin typeface="Calibri" panose="020F0502020204030204" charset="0"/>
                    <a:ea typeface="黑体" panose="02010609060101010101" pitchFamily="49" charset="-122"/>
                    <a:cs typeface="Calibri" panose="020F0502020204030204" charset="0"/>
                    <a:sym typeface="Symbol" panose="05050102010706020507" charset="0"/>
                  </a:rPr>
                  <a:t>中的任意变量建模，</a:t>
                </a:r>
                <a:endParaRPr lang="zh-CN" altLang="en-US">
                  <a:latin typeface="Calibri" panose="020F0502020204030204" charset="0"/>
                  <a:ea typeface="黑体" panose="02010609060101010101" pitchFamily="49" charset="-122"/>
                  <a:cs typeface="Calibri" panose="020F0502020204030204" charset="0"/>
                  <a:sym typeface="Symbol" panose="05050102010706020507" charset="0"/>
                </a:endParaRPr>
              </a:p>
              <a:p>
                <a:pPr>
                  <a:lnSpc>
                    <a:spcPct val="150000"/>
                  </a:lnSpc>
                </a:pPr>
                <a:r>
                  <a:rPr lang="en-US" altLang="zh-CN">
                    <a:latin typeface="Calibri" panose="020F0502020204030204" charset="0"/>
                    <a:ea typeface="黑体" panose="02010609060101010101" pitchFamily="49" charset="-122"/>
                    <a:cs typeface="Calibri" panose="020F0502020204030204" charset="0"/>
                    <a:sym typeface="Symbol" panose="05050102010706020507" charset="0"/>
                  </a:rPr>
                  <a:t>Z=</a:t>
                </a:r>
                <a14:m>
                  <m:oMath xmlns:m="http://schemas.openxmlformats.org/officeDocument/2006/math">
                    <m:nary>
                      <m:naryPr>
                        <m:chr m:val="∑"/>
                        <m:limLoc m:val="subSup"/>
                        <m:supHide m:val="on"/>
                        <m:ctrlPr>
                          <a:rPr lang="en-US" altLang="zh-CN" i="1">
                            <a:latin typeface="Cambria Math" panose="02040503050406030204" charset="0"/>
                            <a:ea typeface="黑体" panose="02010609060101010101" pitchFamily="49" charset="-122"/>
                            <a:cs typeface="Cambria Math" panose="02040503050406030204" charset="0"/>
                            <a:sym typeface="Symbol" panose="05050102010706020507" charset="0"/>
                          </a:rPr>
                        </m:ctrlPr>
                      </m:naryPr>
                      <m:sub>
                        <m:r>
                          <a:rPr lang="en-US" altLang="zh-CN" i="1">
                            <a:latin typeface="Cambria Math" panose="02040503050406030204" charset="0"/>
                            <a:ea typeface="黑体" panose="02010609060101010101" pitchFamily="49" charset="-122"/>
                            <a:cs typeface="Cambria Math" panose="02040503050406030204" charset="0"/>
                            <a:sym typeface="Symbol" panose="05050102010706020507" charset="0"/>
                          </a:rPr>
                          <m:t>𝑥</m:t>
                        </m:r>
                      </m:sub>
                      <m:sup/>
                      <m:e>
                        <m:nary>
                          <m:naryPr>
                            <m:chr m:val="∏"/>
                            <m:limLoc m:val="subSup"/>
                            <m:supHide m:val="on"/>
                            <m:ctrlPr>
                              <a:rPr lang="en-US" altLang="zh-CN" i="1">
                                <a:latin typeface="Cambria Math" panose="02040503050406030204" charset="0"/>
                                <a:ea typeface="黑体" panose="02010609060101010101" pitchFamily="49" charset="-122"/>
                                <a:cs typeface="Cambria Math" panose="02040503050406030204" charset="0"/>
                                <a:sym typeface="Symbol" panose="05050102010706020507" charset="0"/>
                              </a:rPr>
                            </m:ctrlPr>
                          </m:naryPr>
                          <m:sub>
                            <m:r>
                              <a:rPr lang="en-US" altLang="zh-CN" i="1">
                                <a:latin typeface="Cambria Math" panose="02040503050406030204" charset="0"/>
                                <a:ea typeface="黑体" panose="02010609060101010101" pitchFamily="49" charset="-122"/>
                                <a:cs typeface="Cambria Math" panose="02040503050406030204" charset="0"/>
                                <a:sym typeface="Symbol" panose="05050102010706020507" charset="0"/>
                              </a:rPr>
                              <m:t>𝑄</m:t>
                            </m:r>
                            <m:r>
                              <a:rPr lang="en-US" altLang="zh-CN">
                                <a:latin typeface="Cambria Math" panose="02040503050406030204" charset="0"/>
                                <a:ea typeface="MS Mincho" charset="0"/>
                                <a:cs typeface="Cambria Math" panose="02040503050406030204" charset="0"/>
                                <a:sym typeface="Symbol" panose="05050102010706020507" charset="0"/>
                              </a:rPr>
                              <m:t></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𝐶</m:t>
                            </m:r>
                          </m:sub>
                          <m:sup/>
                          <m:e>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Q</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Q</m:t>
                            </m:r>
                            <m:r>
                              <a:rPr lang="en-US" altLang="zh-CN">
                                <a:latin typeface="Cambria Math" panose="02040503050406030204" charset="0"/>
                                <a:ea typeface="MS Mincho" charset="0"/>
                                <a:cs typeface="Cambria Math" panose="02040503050406030204" charset="0"/>
                                <a:sym typeface="Symbol" panose="05050102010706020507" charset="0"/>
                              </a:rPr>
                              <m:t>)</m:t>
                            </m:r>
                          </m:e>
                        </m:nary>
                      </m:e>
                    </m:nary>
                    <m:r>
                      <a:rPr lang="en-US" altLang="zh-CN" i="1">
                        <a:latin typeface="Cambria Math" panose="02040503050406030204" charset="0"/>
                        <a:ea typeface="MS Mincho" charset="0"/>
                        <a:cs typeface="Cambria Math" panose="02040503050406030204" charset="0"/>
                        <a:sym typeface="Symbol" panose="05050102010706020507" charset="0"/>
                      </a:rPr>
                      <m:t>为规范化因子，以确保</m:t>
                    </m:r>
                    <m:r>
                      <a:rPr lang="en-US" altLang="zh-CN" i="1">
                        <a:latin typeface="Cambria Math" panose="02040503050406030204" charset="0"/>
                        <a:ea typeface="黑体" panose="02010609060101010101" pitchFamily="49" charset="-122"/>
                        <a:cs typeface="Cambria Math" panose="02040503050406030204" charset="0"/>
                        <a:sym typeface="Symbol" panose="05050102010706020507" charset="0"/>
                      </a:rPr>
                      <m:t>𝑃</m:t>
                    </m:r>
                    <m:r>
                      <a:rPr lang="en-US" altLang="zh-CN" i="1">
                        <a:latin typeface="Cambria Math" panose="02040503050406030204" charset="0"/>
                        <a:ea typeface="MS Mincho" charset="0"/>
                        <a:cs typeface="Cambria Math" panose="02040503050406030204" charset="0"/>
                        <a:sym typeface="Symbol" panose="05050102010706020507" charset="0"/>
                      </a:rPr>
                      <m:t>(</m:t>
                    </m:r>
                    <m:r>
                      <a:rPr lang="en-US" altLang="zh-CN" i="1">
                        <a:latin typeface="Cambria Math" panose="02040503050406030204" charset="0"/>
                        <a:ea typeface="黑体" panose="02010609060101010101" pitchFamily="49" charset="-122"/>
                        <a:cs typeface="Cambria Math" panose="02040503050406030204" charset="0"/>
                        <a:sym typeface="Symbol" panose="05050102010706020507" charset="0"/>
                      </a:rPr>
                      <m:t>𝑥</m:t>
                    </m:r>
                    <m:r>
                      <a:rPr lang="en-US" altLang="zh-CN" i="1">
                        <a:latin typeface="Cambria Math" panose="02040503050406030204" charset="0"/>
                        <a:ea typeface="MS Mincho" charset="0"/>
                        <a:cs typeface="Cambria Math" panose="02040503050406030204" charset="0"/>
                        <a:sym typeface="Symbol" panose="05050102010706020507" charset="0"/>
                      </a:rPr>
                      <m:t>)是被正确定义的概率</m:t>
                    </m:r>
                  </m:oMath>
                </a14:m>
                <a:endParaRPr lang="en-US" altLang="zh-CN">
                  <a:latin typeface="Calibri" panose="020F0502020204030204" charset="0"/>
                  <a:ea typeface="黑体" panose="02010609060101010101" pitchFamily="49" charset="-122"/>
                  <a:cs typeface="Calibri" panose="020F0502020204030204" charset="0"/>
                  <a:sym typeface="Symbol" panose="05050102010706020507"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ea typeface="黑体" panose="02010609060101010101" pitchFamily="49" charset="-122"/>
                          <a:cs typeface="Cambria Math" panose="02040503050406030204" charset="0"/>
                          <a:sym typeface="Symbol" panose="05050102010706020507" charset="0"/>
                        </a:rPr>
                        <m:t>𝑃</m:t>
                      </m:r>
                      <m:r>
                        <a:rPr lang="en-US" altLang="zh-CN" i="1">
                          <a:latin typeface="Cambria Math" panose="02040503050406030204" charset="0"/>
                          <a:ea typeface="MS Mincho" charset="0"/>
                          <a:cs typeface="Cambria Math" panose="02040503050406030204" charset="0"/>
                          <a:sym typeface="Symbol" panose="05050102010706020507" charset="0"/>
                        </a:rPr>
                        <m:t>(</m:t>
                      </m:r>
                      <m:r>
                        <a:rPr lang="en-US" altLang="zh-CN" i="1">
                          <a:latin typeface="Cambria Math" panose="02040503050406030204" charset="0"/>
                          <a:ea typeface="黑体" panose="02010609060101010101" pitchFamily="49" charset="-122"/>
                          <a:cs typeface="Cambria Math" panose="02040503050406030204" charset="0"/>
                          <a:sym typeface="Symbol" panose="05050102010706020507" charset="0"/>
                        </a:rPr>
                        <m:t>𝑥</m:t>
                      </m:r>
                      <m:r>
                        <a:rPr lang="en-US" altLang="zh-CN" i="1">
                          <a:latin typeface="Cambria Math" panose="02040503050406030204" charset="0"/>
                          <a:ea typeface="MS Mincho" charset="0"/>
                          <a:cs typeface="Cambria Math" panose="02040503050406030204" charset="0"/>
                          <a:sym typeface="Symbol" panose="05050102010706020507" charset="0"/>
                        </a:rPr>
                        <m:t>)=</m:t>
                      </m:r>
                      <m:f>
                        <m:fPr>
                          <m:ctrlPr>
                            <a:rPr lang="en-US" altLang="zh-CN" i="1">
                              <a:latin typeface="Cambria Math" panose="02040503050406030204" charset="0"/>
                              <a:ea typeface="黑体" panose="02010609060101010101" pitchFamily="49" charset="-122"/>
                              <a:cs typeface="Cambria Math" panose="02040503050406030204" charset="0"/>
                              <a:sym typeface="Symbol" panose="05050102010706020507" charset="0"/>
                            </a:rPr>
                          </m:ctrlPr>
                        </m:fPr>
                        <m:num>
                          <m:r>
                            <a:rPr lang="en-US" altLang="zh-CN" i="1">
                              <a:latin typeface="Cambria Math" panose="02040503050406030204" charset="0"/>
                              <a:ea typeface="MS Mincho" charset="0"/>
                              <a:cs typeface="Cambria Math" panose="02040503050406030204" charset="0"/>
                              <a:sym typeface="Symbol" panose="05050102010706020507" charset="0"/>
                            </a:rPr>
                            <m:t>1</m:t>
                          </m:r>
                        </m:num>
                        <m:den>
                          <m:r>
                            <a:rPr lang="en-US" altLang="zh-CN" i="1">
                              <a:latin typeface="Cambria Math" panose="02040503050406030204" charset="0"/>
                              <a:ea typeface="黑体" panose="02010609060101010101" pitchFamily="49" charset="-122"/>
                              <a:cs typeface="Cambria Math" panose="02040503050406030204" charset="0"/>
                              <a:sym typeface="Symbol" panose="05050102010706020507" charset="0"/>
                            </a:rPr>
                            <m:t>𝑍</m:t>
                          </m:r>
                          <m:r>
                            <a:rPr lang="en-US" altLang="zh-CN" i="1" baseline="30000">
                              <a:latin typeface="Cambria Math" panose="02040503050406030204" charset="0"/>
                              <a:ea typeface="MS Mincho" charset="0"/>
                              <a:cs typeface="Cambria Math" panose="02040503050406030204" charset="0"/>
                              <a:sym typeface="Symbol" panose="05050102010706020507" charset="0"/>
                            </a:rPr>
                            <m:t>∗</m:t>
                          </m:r>
                        </m:den>
                      </m:f>
                      <m:nary>
                        <m:naryPr>
                          <m:chr m:val="∏"/>
                          <m:limLoc m:val="undOvr"/>
                          <m:supHide m:val="on"/>
                          <m:ctrlPr>
                            <a:rPr lang="en-US" altLang="zh-CN" i="1">
                              <a:latin typeface="Cambria Math" panose="02040503050406030204" charset="0"/>
                              <a:ea typeface="黑体" panose="02010609060101010101" pitchFamily="49" charset="-122"/>
                              <a:cs typeface="Cambria Math" panose="02040503050406030204" charset="0"/>
                              <a:sym typeface="Symbol" panose="05050102010706020507" charset="0"/>
                            </a:rPr>
                          </m:ctrlPr>
                        </m:naryPr>
                        <m:sub>
                          <m:r>
                            <a:rPr lang="en-US" altLang="zh-CN" i="1">
                              <a:latin typeface="Cambria Math" panose="02040503050406030204" charset="0"/>
                              <a:ea typeface="黑体" panose="02010609060101010101" pitchFamily="49" charset="-122"/>
                              <a:cs typeface="Cambria Math" panose="02040503050406030204" charset="0"/>
                              <a:sym typeface="Symbol" panose="05050102010706020507" charset="0"/>
                            </a:rPr>
                            <m:t>𝑄</m:t>
                          </m:r>
                          <m:r>
                            <a:rPr lang="en-US" altLang="zh-CN">
                              <a:latin typeface="Cambria Math" panose="02040503050406030204" charset="0"/>
                              <a:ea typeface="MS Mincho" charset="0"/>
                              <a:cs typeface="Cambria Math" panose="02040503050406030204" charset="0"/>
                              <a:sym typeface="Symbol" panose="05050102010706020507" charset="0"/>
                            </a:rPr>
                            <m:t></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𝐶</m:t>
                          </m:r>
                          <m:r>
                            <a:rPr lang="en-US" altLang="zh-CN" baseline="30000">
                              <a:latin typeface="Cambria Math" panose="02040503050406030204" charset="0"/>
                              <a:ea typeface="MS Mincho" charset="0"/>
                              <a:cs typeface="Cambria Math" panose="02040503050406030204" charset="0"/>
                              <a:sym typeface="Symbol" panose="05050102010706020507" charset="0"/>
                            </a:rPr>
                            <m:t>∗</m:t>
                          </m:r>
                        </m:sub>
                        <m:sup/>
                        <m:e>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Q</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Q</m:t>
                          </m:r>
                          <m:r>
                            <a:rPr lang="en-US" altLang="zh-CN">
                              <a:latin typeface="Cambria Math" panose="02040503050406030204" charset="0"/>
                              <a:ea typeface="MS Mincho" charset="0"/>
                              <a:cs typeface="Cambria Math" panose="02040503050406030204" charset="0"/>
                              <a:sym typeface="Symbol" panose="05050102010706020507" charset="0"/>
                            </a:rPr>
                            <m:t>) </m:t>
                          </m:r>
                        </m:e>
                      </m:nary>
                    </m:oMath>
                  </m:oMathPara>
                </a14:m>
                <a:endParaRPr lang="en-US" altLang="zh-CN">
                  <a:latin typeface="Calibri" panose="020F0502020204030204" charset="0"/>
                  <a:ea typeface="黑体" panose="02010609060101010101" pitchFamily="49" charset="-122"/>
                  <a:cs typeface="Calibri" panose="020F0502020204030204" charset="0"/>
                  <a:sym typeface="Symbol" panose="05050102010706020507" charset="0"/>
                </a:endParaRPr>
              </a:p>
              <a:p>
                <a:pPr>
                  <a:lnSpc>
                    <a:spcPct val="150000"/>
                  </a:lnSpc>
                </a:pPr>
                <a:r>
                  <a:rPr lang="zh-CN" altLang="en-US">
                    <a:latin typeface="Calibri" panose="020F0502020204030204" charset="0"/>
                    <a:ea typeface="黑体" panose="02010609060101010101" pitchFamily="49" charset="-122"/>
                    <a:cs typeface="Calibri" panose="020F0502020204030204" charset="0"/>
                    <a:sym typeface="Symbol" panose="05050102010706020507" charset="0"/>
                  </a:rPr>
                  <a:t>其中</a:t>
                </a:r>
                <a:r>
                  <a:rPr lang="en-US" altLang="zh-CN">
                    <a:latin typeface="Calibri" panose="020F0502020204030204" charset="0"/>
                    <a:ea typeface="黑体" panose="02010609060101010101" pitchFamily="49" charset="-122"/>
                    <a:cs typeface="Calibri" panose="020F0502020204030204" charset="0"/>
                    <a:sym typeface="+mn-ea"/>
                  </a:rPr>
                  <a:t>C*</a:t>
                </a:r>
                <a:r>
                  <a:rPr lang="zh-CN" altLang="en-US">
                    <a:latin typeface="Calibri" panose="020F0502020204030204" charset="0"/>
                    <a:ea typeface="黑体" panose="02010609060101010101" pitchFamily="49" charset="-122"/>
                    <a:cs typeface="Calibri" panose="020F0502020204030204" charset="0"/>
                    <a:sym typeface="+mn-ea"/>
                  </a:rPr>
                  <a:t>为极大团。</a:t>
                </a:r>
                <a:endParaRPr lang="zh-CN" altLang="en-US">
                  <a:latin typeface="Calibri" panose="020F0502020204030204" charset="0"/>
                  <a:ea typeface="黑体" panose="02010609060101010101" pitchFamily="49" charset="-122"/>
                  <a:cs typeface="Calibri" panose="020F0502020204030204" charset="0"/>
                  <a:sym typeface="+mn-ea"/>
                </a:endParaRPr>
              </a:p>
            </p:txBody>
          </p:sp>
        </mc:Choice>
        <mc:Fallback>
          <p:sp>
            <p:nvSpPr>
              <p:cNvPr id="3" name="文本框 2"/>
              <p:cNvSpPr txBox="1">
                <a:spLocks noRot="1" noChangeAspect="1" noMove="1" noResize="1" noEditPoints="1" noAdjustHandles="1" noChangeArrowheads="1" noChangeShapeType="1" noTextEdit="1"/>
              </p:cNvSpPr>
              <p:nvPr/>
            </p:nvSpPr>
            <p:spPr>
              <a:xfrm>
                <a:off x="847090" y="1390015"/>
                <a:ext cx="10923905" cy="446595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sym typeface="+mn-ea"/>
              </a:rPr>
              <a:t>Markov Random Field (</a:t>
            </a:r>
            <a:r>
              <a:rPr>
                <a:sym typeface="+mn-ea"/>
              </a:rPr>
              <a:t>马尔科夫随机场</a:t>
            </a:r>
            <a:r>
              <a:rPr lang="en-US" altLang="zh-CN">
                <a:sym typeface="+mn-ea"/>
              </a:rPr>
              <a:t>)</a:t>
            </a:r>
            <a:br>
              <a:rPr lang="en-US" altLang="zh-CN"/>
            </a:br>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1368425" y="1427480"/>
                <a:ext cx="9667875" cy="2273300"/>
              </a:xfrm>
              <a:prstGeom prst="rect">
                <a:avLst/>
              </a:prstGeom>
              <a:noFill/>
            </p:spPr>
            <p:txBody>
              <a:bodyPr wrap="square" rtlCol="0">
                <a:spAutoFit/>
              </a:bodyPr>
              <a:p>
                <a14:m>
                  <m:oMath xmlns:m="http://schemas.openxmlformats.org/officeDocument/2006/math">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Q</m:t>
                    </m:r>
                  </m:oMath>
                </a14:m>
                <a:r>
                  <a:rPr lang="zh-CN">
                    <a:latin typeface="Calibri" panose="020F0502020204030204" charset="0"/>
                    <a:ea typeface="黑体" panose="02010609060101010101" pitchFamily="49" charset="-122"/>
                    <a:cs typeface="Calibri" panose="020F0502020204030204" charset="0"/>
                    <a:sym typeface="Symbol" panose="05050102010706020507" charset="0"/>
                  </a:rPr>
                  <a:t>描述</a:t>
                </a:r>
                <a:r>
                  <a:rPr lang="zh-CN" altLang="en-US">
                    <a:latin typeface="Calibri" panose="020F0502020204030204" charset="0"/>
                    <a:ea typeface="黑体" panose="02010609060101010101" pitchFamily="49" charset="-122"/>
                    <a:cs typeface="Calibri" panose="020F0502020204030204" charset="0"/>
                    <a:sym typeface="Symbol" panose="05050102010706020507" charset="0"/>
                  </a:rPr>
                  <a:t>团</a:t>
                </a:r>
                <a:r>
                  <a:rPr lang="en-US" altLang="zh-CN">
                    <a:latin typeface="Calibri" panose="020F0502020204030204" charset="0"/>
                    <a:ea typeface="黑体" panose="02010609060101010101" pitchFamily="49" charset="-122"/>
                    <a:cs typeface="Calibri" panose="020F0502020204030204" charset="0"/>
                    <a:sym typeface="Symbol" panose="05050102010706020507" charset="0"/>
                  </a:rPr>
                  <a:t>Q</a:t>
                </a:r>
                <a:r>
                  <a:rPr lang="zh-CN" altLang="en-US">
                    <a:latin typeface="Calibri" panose="020F0502020204030204" charset="0"/>
                    <a:ea typeface="黑体" panose="02010609060101010101" pitchFamily="49" charset="-122"/>
                    <a:cs typeface="Calibri" panose="020F0502020204030204" charset="0"/>
                    <a:sym typeface="Symbol" panose="05050102010706020507" charset="0"/>
                  </a:rPr>
                  <a:t>中变量之间的关系，是非负函数，且在所偏好的变量取值上有较大的函数值。比如：</a:t>
                </a:r>
                <a:endParaRPr lang="zh-CN" altLang="en-US">
                  <a:latin typeface="Calibri" panose="020F0502020204030204" charset="0"/>
                  <a:ea typeface="黑体" panose="02010609060101010101" pitchFamily="49" charset="-122"/>
                  <a:cs typeface="Calibri" panose="020F0502020204030204" charset="0"/>
                  <a:sym typeface="Symbol" panose="05050102010706020507" charset="0"/>
                </a:endParaRPr>
              </a:p>
              <a:p>
                <a:endParaRPr lang="zh-CN" altLang="en-US">
                  <a:latin typeface="Calibri" panose="020F0502020204030204" charset="0"/>
                  <a:ea typeface="黑体" panose="02010609060101010101" pitchFamily="49" charset="-122"/>
                  <a:cs typeface="Calibri" panose="020F0502020204030204" charset="0"/>
                  <a:sym typeface="Symbol" panose="05050102010706020507" charset="0"/>
                </a:endParaRPr>
              </a:p>
              <a:p>
                <a:pPr algn="ctr"/>
                <a14:m>
                  <m:oMath xmlns:m="http://schemas.openxmlformats.org/officeDocument/2006/math">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AC</m:t>
                    </m:r>
                  </m:oMath>
                </a14:m>
                <a:r>
                  <a:rPr lang="en-US" altLang="zh-CN">
                    <a:latin typeface="Calibri" panose="020F0502020204030204" charset="0"/>
                    <a:ea typeface="黑体" panose="02010609060101010101" pitchFamily="49" charset="-122"/>
                    <a:cs typeface="Calibri" panose="020F0502020204030204" charset="0"/>
                    <a:sym typeface="+mn-ea"/>
                  </a:rPr>
                  <a:t>{x</a:t>
                </a:r>
                <a:r>
                  <a:rPr lang="en-US" altLang="zh-CN" baseline="-25000">
                    <a:latin typeface="Calibri" panose="020F0502020204030204" charset="0"/>
                    <a:ea typeface="黑体" panose="02010609060101010101" pitchFamily="49" charset="-122"/>
                    <a:cs typeface="Calibri" panose="020F0502020204030204" charset="0"/>
                    <a:sym typeface="+mn-ea"/>
                  </a:rPr>
                  <a:t>A</a:t>
                </a:r>
                <a:r>
                  <a:rPr lang="en-US" altLang="zh-CN">
                    <a:latin typeface="Calibri" panose="020F0502020204030204" charset="0"/>
                    <a:ea typeface="黑体" panose="02010609060101010101" pitchFamily="49" charset="-122"/>
                    <a:cs typeface="Calibri" panose="020F0502020204030204" charset="0"/>
                    <a:sym typeface="+mn-ea"/>
                  </a:rPr>
                  <a:t>,x</a:t>
                </a:r>
                <a:r>
                  <a:rPr lang="en-US" altLang="zh-CN" baseline="-25000">
                    <a:latin typeface="Calibri" panose="020F0502020204030204" charset="0"/>
                    <a:ea typeface="黑体" panose="02010609060101010101" pitchFamily="49" charset="-122"/>
                    <a:cs typeface="Calibri" panose="020F0502020204030204" charset="0"/>
                    <a:sym typeface="+mn-ea"/>
                  </a:rPr>
                  <a:t>C</a:t>
                </a:r>
                <a:r>
                  <a:rPr lang="en-US" altLang="zh-CN">
                    <a:latin typeface="Calibri" panose="020F0502020204030204" charset="0"/>
                    <a:ea typeface="黑体" panose="02010609060101010101" pitchFamily="49" charset="-122"/>
                    <a:cs typeface="Calibri" panose="020F0502020204030204" charset="0"/>
                    <a:sym typeface="+mn-ea"/>
                  </a:rPr>
                  <a:t>}=</a:t>
                </a:r>
                <a14:m>
                  <m:oMath xmlns:m="http://schemas.openxmlformats.org/officeDocument/2006/math">
                    <m:d>
                      <m:dPr>
                        <m:begChr m:val="{"/>
                        <m:endChr m:val=""/>
                        <m:ctrlPr>
                          <a:rPr lang="en-US" altLang="zh-CN" i="1">
                            <a:latin typeface="Cambria Math" panose="02040503050406030204" charset="0"/>
                            <a:ea typeface="黑体" panose="02010609060101010101" pitchFamily="49" charset="-122"/>
                            <a:cs typeface="Cambria Math" panose="02040503050406030204" charset="0"/>
                            <a:sym typeface="+mn-ea"/>
                          </a:rPr>
                        </m:ctrlPr>
                      </m:dPr>
                      <m:e>
                        <m:eqArr>
                          <m:eqArrPr>
                            <m:ctrlPr>
                              <a:rPr lang="en-US" altLang="zh-CN" i="1">
                                <a:latin typeface="Cambria Math" panose="02040503050406030204" charset="0"/>
                                <a:ea typeface="黑体" panose="02010609060101010101" pitchFamily="49" charset="-122"/>
                                <a:cs typeface="Cambria Math" panose="02040503050406030204" charset="0"/>
                                <a:sym typeface="+mn-ea"/>
                              </a:rPr>
                            </m:ctrlPr>
                          </m:eqArrPr>
                          <m:e>
                            <m:r>
                              <a:rPr lang="en-US" altLang="zh-CN" i="1">
                                <a:latin typeface="Cambria Math" panose="02040503050406030204" charset="0"/>
                                <a:ea typeface="MS Mincho" charset="0"/>
                                <a:cs typeface="Cambria Math" panose="02040503050406030204" charset="0"/>
                                <a:sym typeface="+mn-ea"/>
                              </a:rPr>
                              <m:t>1</m:t>
                            </m:r>
                            <m:r>
                              <a:rPr lang="en-US" altLang="zh-CN" i="1">
                                <a:latin typeface="Cambria Math" panose="02040503050406030204" charset="0"/>
                                <a:ea typeface="MS Mincho" charset="0"/>
                                <a:cs typeface="Cambria Math" panose="02040503050406030204" charset="0"/>
                                <a:sym typeface="+mn-ea"/>
                              </a:rPr>
                              <m:t>.</m:t>
                            </m:r>
                            <m:r>
                              <a:rPr lang="en-US" altLang="zh-CN" i="1">
                                <a:latin typeface="Cambria Math" panose="02040503050406030204" charset="0"/>
                                <a:ea typeface="MS Mincho" charset="0"/>
                                <a:cs typeface="Cambria Math" panose="02040503050406030204" charset="0"/>
                                <a:sym typeface="+mn-ea"/>
                              </a:rPr>
                              <m:t>5</m:t>
                            </m:r>
                            <m:r>
                              <a:rPr lang="en-US" altLang="zh-CN" i="1">
                                <a:latin typeface="Cambria Math" panose="02040503050406030204" charset="0"/>
                                <a:ea typeface="MS Mincho" charset="0"/>
                                <a:cs typeface="Cambria Math" panose="02040503050406030204" charset="0"/>
                                <a:sym typeface="+mn-ea"/>
                              </a:rPr>
                              <m:t>, </m:t>
                            </m:r>
                            <m:r>
                              <a:rPr lang="en-US" altLang="zh-CN" i="1">
                                <a:latin typeface="Cambria Math" panose="02040503050406030204" charset="0"/>
                                <a:ea typeface="黑体" panose="02010609060101010101" pitchFamily="49" charset="-122"/>
                                <a:cs typeface="Cambria Math" panose="02040503050406030204" charset="0"/>
                                <a:sym typeface="+mn-ea"/>
                              </a:rPr>
                              <m:t>𝑖𝑓</m:t>
                            </m:r>
                            <m:r>
                              <a:rPr lang="en-US" altLang="zh-CN" i="1">
                                <a:latin typeface="Cambria Math" panose="02040503050406030204" charset="0"/>
                                <a:ea typeface="MS Mincho" charset="0"/>
                                <a:cs typeface="Cambria Math" panose="02040503050406030204" charset="0"/>
                                <a:sym typeface="+mn-ea"/>
                              </a:rPr>
                              <m:t> </m:t>
                            </m:r>
                            <m:r>
                              <a:rPr lang="en-US" altLang="zh-CN" i="1">
                                <a:latin typeface="Cambria Math" panose="02040503050406030204" charset="0"/>
                                <a:ea typeface="黑体" panose="02010609060101010101" pitchFamily="49" charset="-122"/>
                                <a:cs typeface="Cambria Math" panose="02040503050406030204" charset="0"/>
                                <a:sym typeface="+mn-ea"/>
                              </a:rPr>
                              <m:t>𝑥</m:t>
                            </m:r>
                            <m:r>
                              <a:rPr lang="en-US" altLang="zh-CN" i="1" baseline="-25000">
                                <a:latin typeface="Cambria Math" panose="02040503050406030204" charset="0"/>
                                <a:ea typeface="黑体" panose="02010609060101010101" pitchFamily="49" charset="-122"/>
                                <a:cs typeface="Cambria Math" panose="02040503050406030204" charset="0"/>
                                <a:sym typeface="+mn-ea"/>
                              </a:rPr>
                              <m:t>𝐴</m:t>
                            </m:r>
                            <m:r>
                              <a:rPr lang="en-US" altLang="zh-CN" i="1">
                                <a:latin typeface="Cambria Math" panose="02040503050406030204" charset="0"/>
                                <a:ea typeface="MS Mincho" charset="0"/>
                                <a:cs typeface="Cambria Math" panose="02040503050406030204" charset="0"/>
                                <a:sym typeface="+mn-ea"/>
                              </a:rPr>
                              <m:t>=</m:t>
                            </m:r>
                            <m:r>
                              <a:rPr lang="en-US" altLang="zh-CN" i="1">
                                <a:latin typeface="Cambria Math" panose="02040503050406030204" charset="0"/>
                                <a:ea typeface="黑体" panose="02010609060101010101" pitchFamily="49" charset="-122"/>
                                <a:cs typeface="Cambria Math" panose="02040503050406030204" charset="0"/>
                                <a:sym typeface="+mn-ea"/>
                              </a:rPr>
                              <m:t>𝑥</m:t>
                            </m:r>
                            <m:r>
                              <a:rPr lang="en-US" altLang="zh-CN" i="1" baseline="-25000">
                                <a:latin typeface="Cambria Math" panose="02040503050406030204" charset="0"/>
                                <a:ea typeface="黑体" panose="02010609060101010101" pitchFamily="49" charset="-122"/>
                                <a:cs typeface="Cambria Math" panose="02040503050406030204" charset="0"/>
                                <a:sym typeface="+mn-ea"/>
                              </a:rPr>
                              <m:t>𝐶</m:t>
                            </m:r>
                            <m:r>
                              <a:rPr lang="en-US" altLang="zh-CN" i="1">
                                <a:latin typeface="Cambria Math" panose="02040503050406030204" charset="0"/>
                                <a:ea typeface="MS Mincho" charset="0"/>
                                <a:cs typeface="Cambria Math" panose="02040503050406030204" charset="0"/>
                                <a:sym typeface="+mn-ea"/>
                              </a:rPr>
                              <m:t>;</m:t>
                            </m:r>
                          </m:e>
                          <m:e>
                            <m:r>
                              <a:rPr lang="en-US" altLang="zh-CN" i="1">
                                <a:latin typeface="Cambria Math" panose="02040503050406030204" charset="0"/>
                                <a:ea typeface="MS Mincho" charset="0"/>
                                <a:cs typeface="Cambria Math" panose="02040503050406030204" charset="0"/>
                                <a:sym typeface="+mn-ea"/>
                              </a:rPr>
                              <m:t>0</m:t>
                            </m:r>
                            <m:r>
                              <a:rPr lang="en-US" altLang="zh-CN" i="1">
                                <a:latin typeface="Cambria Math" panose="02040503050406030204" charset="0"/>
                                <a:ea typeface="MS Mincho" charset="0"/>
                                <a:cs typeface="Cambria Math" panose="02040503050406030204" charset="0"/>
                                <a:sym typeface="+mn-ea"/>
                              </a:rPr>
                              <m:t>, </m:t>
                            </m:r>
                            <m:r>
                              <a:rPr lang="en-US" altLang="zh-CN" i="1">
                                <a:latin typeface="Cambria Math" panose="02040503050406030204" charset="0"/>
                                <a:ea typeface="黑体" panose="02010609060101010101" pitchFamily="49" charset="-122"/>
                                <a:cs typeface="Cambria Math" panose="02040503050406030204" charset="0"/>
                                <a:sym typeface="+mn-ea"/>
                              </a:rPr>
                              <m:t>𝑜𝑡ℎ𝑒𝑟𝑤𝑖𝑠𝑒</m:t>
                            </m:r>
                            <m:r>
                              <a:rPr lang="en-US" altLang="zh-CN" i="1">
                                <a:latin typeface="Cambria Math" panose="02040503050406030204" charset="0"/>
                                <a:ea typeface="MS Mincho" charset="0"/>
                                <a:cs typeface="Cambria Math" panose="02040503050406030204" charset="0"/>
                                <a:sym typeface="+mn-ea"/>
                              </a:rPr>
                              <m:t>,</m:t>
                            </m:r>
                          </m:e>
                        </m:eqArr>
                      </m:e>
                    </m:d>
                  </m:oMath>
                </a14:m>
                <a:endParaRPr lang="en-US" altLang="zh-CN" i="1">
                  <a:latin typeface="Calibri" panose="020F0502020204030204" charset="0"/>
                  <a:ea typeface="黑体" panose="02010609060101010101" pitchFamily="49" charset="-122"/>
                  <a:cs typeface="Calibri" panose="020F0502020204030204" charset="0"/>
                  <a:sym typeface="+mn-ea"/>
                </a:endParaRPr>
              </a:p>
              <a:p>
                <a:endParaRPr lang="en-US" altLang="zh-CN">
                  <a:latin typeface="Calibri" panose="020F0502020204030204" charset="0"/>
                  <a:ea typeface="黑体" panose="02010609060101010101" pitchFamily="49" charset="-122"/>
                  <a:cs typeface="Calibri" panose="020F0502020204030204" charset="0"/>
                  <a:sym typeface="+mn-ea"/>
                </a:endParaRPr>
              </a:p>
              <a:p>
                <a:endParaRPr lang="en-US" altLang="zh-CN">
                  <a:latin typeface="Calibri" panose="020F0502020204030204" charset="0"/>
                  <a:ea typeface="黑体" panose="02010609060101010101" pitchFamily="49" charset="-122"/>
                  <a:cs typeface="Calibri" panose="020F0502020204030204" charset="0"/>
                  <a:sym typeface="+mn-ea"/>
                </a:endParaRPr>
              </a:p>
              <a:p>
                <a:pPr algn="ctr"/>
                <a14:m>
                  <m:oMath xmlns:m="http://schemas.openxmlformats.org/officeDocument/2006/math">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BC</m:t>
                    </m:r>
                  </m:oMath>
                </a14:m>
                <a:r>
                  <a:rPr lang="en-US" altLang="zh-CN">
                    <a:latin typeface="Calibri" panose="020F0502020204030204" charset="0"/>
                    <a:ea typeface="黑体" panose="02010609060101010101" pitchFamily="49" charset="-122"/>
                    <a:cs typeface="Calibri" panose="020F0502020204030204" charset="0"/>
                    <a:sym typeface="+mn-ea"/>
                  </a:rPr>
                  <a:t>{x</a:t>
                </a:r>
                <a:r>
                  <a:rPr lang="en-US" altLang="zh-CN" baseline="-25000">
                    <a:latin typeface="Calibri" panose="020F0502020204030204" charset="0"/>
                    <a:ea typeface="黑体" panose="02010609060101010101" pitchFamily="49" charset="-122"/>
                    <a:cs typeface="Calibri" panose="020F0502020204030204" charset="0"/>
                    <a:sym typeface="+mn-ea"/>
                  </a:rPr>
                  <a:t>B</a:t>
                </a:r>
                <a:r>
                  <a:rPr lang="en-US" altLang="zh-CN">
                    <a:latin typeface="Calibri" panose="020F0502020204030204" charset="0"/>
                    <a:ea typeface="黑体" panose="02010609060101010101" pitchFamily="49" charset="-122"/>
                    <a:cs typeface="Calibri" panose="020F0502020204030204" charset="0"/>
                    <a:sym typeface="+mn-ea"/>
                  </a:rPr>
                  <a:t>,x</a:t>
                </a:r>
                <a:r>
                  <a:rPr lang="en-US" altLang="zh-CN" baseline="-25000">
                    <a:latin typeface="Calibri" panose="020F0502020204030204" charset="0"/>
                    <a:ea typeface="黑体" panose="02010609060101010101" pitchFamily="49" charset="-122"/>
                    <a:cs typeface="Calibri" panose="020F0502020204030204" charset="0"/>
                    <a:sym typeface="+mn-ea"/>
                  </a:rPr>
                  <a:t>C</a:t>
                </a:r>
                <a:r>
                  <a:rPr lang="en-US" altLang="zh-CN">
                    <a:latin typeface="Calibri" panose="020F0502020204030204" charset="0"/>
                    <a:ea typeface="黑体" panose="02010609060101010101" pitchFamily="49" charset="-122"/>
                    <a:cs typeface="Calibri" panose="020F0502020204030204" charset="0"/>
                    <a:sym typeface="+mn-ea"/>
                  </a:rPr>
                  <a:t>}=</a:t>
                </a:r>
                <a14:m>
                  <m:oMath xmlns:m="http://schemas.openxmlformats.org/officeDocument/2006/math">
                    <m:d>
                      <m:dPr>
                        <m:begChr m:val="{"/>
                        <m:endChr m:val=""/>
                        <m:ctrlPr>
                          <a:rPr lang="en-US" altLang="zh-CN" i="1">
                            <a:latin typeface="Cambria Math" panose="02040503050406030204" charset="0"/>
                            <a:ea typeface="黑体" panose="02010609060101010101" pitchFamily="49" charset="-122"/>
                            <a:cs typeface="Cambria Math" panose="02040503050406030204" charset="0"/>
                            <a:sym typeface="+mn-ea"/>
                          </a:rPr>
                        </m:ctrlPr>
                      </m:dPr>
                      <m:e>
                        <m:eqArr>
                          <m:eqArrPr>
                            <m:ctrlPr>
                              <a:rPr lang="en-US" altLang="zh-CN" i="1">
                                <a:latin typeface="Cambria Math" panose="02040503050406030204" charset="0"/>
                                <a:ea typeface="黑体" panose="02010609060101010101" pitchFamily="49" charset="-122"/>
                                <a:cs typeface="Cambria Math" panose="02040503050406030204" charset="0"/>
                                <a:sym typeface="+mn-ea"/>
                              </a:rPr>
                            </m:ctrlPr>
                          </m:eqArrPr>
                          <m:e>
                            <m:r>
                              <a:rPr lang="en-US" altLang="zh-CN" i="1">
                                <a:latin typeface="Cambria Math" panose="02040503050406030204" charset="0"/>
                                <a:ea typeface="MS Mincho" charset="0"/>
                                <a:cs typeface="Cambria Math" panose="02040503050406030204" charset="0"/>
                                <a:sym typeface="+mn-ea"/>
                              </a:rPr>
                              <m:t>0</m:t>
                            </m:r>
                            <m:r>
                              <a:rPr lang="en-US" altLang="zh-CN" i="1">
                                <a:latin typeface="Cambria Math" panose="02040503050406030204" charset="0"/>
                                <a:ea typeface="MS Mincho" charset="0"/>
                                <a:cs typeface="Cambria Math" panose="02040503050406030204" charset="0"/>
                                <a:sym typeface="+mn-ea"/>
                              </a:rPr>
                              <m:t>.</m:t>
                            </m:r>
                            <m:r>
                              <a:rPr lang="en-US" altLang="zh-CN" i="1">
                                <a:latin typeface="Cambria Math" panose="02040503050406030204" charset="0"/>
                                <a:ea typeface="MS Mincho" charset="0"/>
                                <a:cs typeface="Cambria Math" panose="02040503050406030204" charset="0"/>
                                <a:sym typeface="+mn-ea"/>
                              </a:rPr>
                              <m:t>2</m:t>
                            </m:r>
                            <m:r>
                              <a:rPr lang="en-US" altLang="zh-CN" i="1">
                                <a:latin typeface="Cambria Math" panose="02040503050406030204" charset="0"/>
                                <a:ea typeface="MS Mincho" charset="0"/>
                                <a:cs typeface="Cambria Math" panose="02040503050406030204" charset="0"/>
                                <a:sym typeface="+mn-ea"/>
                              </a:rPr>
                              <m:t>, </m:t>
                            </m:r>
                            <m:r>
                              <a:rPr lang="en-US" altLang="zh-CN" i="1">
                                <a:latin typeface="Cambria Math" panose="02040503050406030204" charset="0"/>
                                <a:ea typeface="黑体" panose="02010609060101010101" pitchFamily="49" charset="-122"/>
                                <a:cs typeface="Cambria Math" panose="02040503050406030204" charset="0"/>
                                <a:sym typeface="+mn-ea"/>
                              </a:rPr>
                              <m:t>𝑖𝑓</m:t>
                            </m:r>
                            <m:r>
                              <a:rPr lang="en-US" altLang="zh-CN" i="1">
                                <a:latin typeface="Cambria Math" panose="02040503050406030204" charset="0"/>
                                <a:ea typeface="MS Mincho" charset="0"/>
                                <a:cs typeface="Cambria Math" panose="02040503050406030204" charset="0"/>
                                <a:sym typeface="+mn-ea"/>
                              </a:rPr>
                              <m:t> </m:t>
                            </m:r>
                            <m:r>
                              <a:rPr lang="en-US" altLang="zh-CN" i="1">
                                <a:latin typeface="Cambria Math" panose="02040503050406030204" charset="0"/>
                                <a:ea typeface="黑体" panose="02010609060101010101" pitchFamily="49" charset="-122"/>
                                <a:cs typeface="Cambria Math" panose="02040503050406030204" charset="0"/>
                                <a:sym typeface="+mn-ea"/>
                              </a:rPr>
                              <m:t>𝑥</m:t>
                            </m:r>
                            <m:r>
                              <a:rPr lang="en-US" altLang="zh-CN" i="1" baseline="-25000">
                                <a:latin typeface="Cambria Math" panose="02040503050406030204" charset="0"/>
                                <a:ea typeface="黑体" panose="02010609060101010101" pitchFamily="49" charset="-122"/>
                                <a:cs typeface="Cambria Math" panose="02040503050406030204" charset="0"/>
                                <a:sym typeface="+mn-ea"/>
                              </a:rPr>
                              <m:t>𝐵</m:t>
                            </m:r>
                            <m:r>
                              <a:rPr lang="en-US" altLang="zh-CN" i="1">
                                <a:latin typeface="Cambria Math" panose="02040503050406030204" charset="0"/>
                                <a:ea typeface="MS Mincho" charset="0"/>
                                <a:cs typeface="Cambria Math" panose="02040503050406030204" charset="0"/>
                                <a:sym typeface="+mn-ea"/>
                              </a:rPr>
                              <m:t>=</m:t>
                            </m:r>
                            <m:r>
                              <a:rPr lang="en-US" altLang="zh-CN" i="1">
                                <a:latin typeface="Cambria Math" panose="02040503050406030204" charset="0"/>
                                <a:ea typeface="黑体" panose="02010609060101010101" pitchFamily="49" charset="-122"/>
                                <a:cs typeface="Cambria Math" panose="02040503050406030204" charset="0"/>
                                <a:sym typeface="+mn-ea"/>
                              </a:rPr>
                              <m:t>𝑥</m:t>
                            </m:r>
                            <m:r>
                              <a:rPr lang="en-US" altLang="zh-CN" i="1" baseline="-25000">
                                <a:latin typeface="Cambria Math" panose="02040503050406030204" charset="0"/>
                                <a:ea typeface="黑体" panose="02010609060101010101" pitchFamily="49" charset="-122"/>
                                <a:cs typeface="Cambria Math" panose="02040503050406030204" charset="0"/>
                                <a:sym typeface="+mn-ea"/>
                              </a:rPr>
                              <m:t>𝐶</m:t>
                            </m:r>
                            <m:r>
                              <a:rPr lang="en-US" altLang="zh-CN" i="1">
                                <a:latin typeface="Cambria Math" panose="02040503050406030204" charset="0"/>
                                <a:ea typeface="MS Mincho" charset="0"/>
                                <a:cs typeface="Cambria Math" panose="02040503050406030204" charset="0"/>
                                <a:sym typeface="+mn-ea"/>
                              </a:rPr>
                              <m:t>;</m:t>
                            </m:r>
                          </m:e>
                          <m:e>
                            <m:r>
                              <a:rPr lang="en-US" altLang="zh-CN" i="1">
                                <a:latin typeface="Cambria Math" panose="02040503050406030204" charset="0"/>
                                <a:ea typeface="MS Mincho" charset="0"/>
                                <a:cs typeface="Cambria Math" panose="02040503050406030204" charset="0"/>
                                <a:sym typeface="+mn-ea"/>
                              </a:rPr>
                              <m:t>1</m:t>
                            </m:r>
                            <m:r>
                              <a:rPr lang="en-US" altLang="zh-CN" i="1">
                                <a:latin typeface="Cambria Math" panose="02040503050406030204" charset="0"/>
                                <a:ea typeface="MS Mincho" charset="0"/>
                                <a:cs typeface="Cambria Math" panose="02040503050406030204" charset="0"/>
                                <a:sym typeface="+mn-ea"/>
                              </a:rPr>
                              <m:t>.</m:t>
                            </m:r>
                            <m:r>
                              <a:rPr lang="en-US" altLang="zh-CN" i="1">
                                <a:latin typeface="Cambria Math" panose="02040503050406030204" charset="0"/>
                                <a:ea typeface="MS Mincho" charset="0"/>
                                <a:cs typeface="Cambria Math" panose="02040503050406030204" charset="0"/>
                                <a:sym typeface="+mn-ea"/>
                              </a:rPr>
                              <m:t>3</m:t>
                            </m:r>
                            <m:r>
                              <a:rPr lang="en-US" altLang="zh-CN" i="1">
                                <a:latin typeface="Cambria Math" panose="02040503050406030204" charset="0"/>
                                <a:ea typeface="MS Mincho" charset="0"/>
                                <a:cs typeface="Cambria Math" panose="02040503050406030204" charset="0"/>
                                <a:sym typeface="+mn-ea"/>
                              </a:rPr>
                              <m:t>, </m:t>
                            </m:r>
                            <m:r>
                              <a:rPr lang="en-US" altLang="zh-CN" i="1">
                                <a:latin typeface="Cambria Math" panose="02040503050406030204" charset="0"/>
                                <a:ea typeface="黑体" panose="02010609060101010101" pitchFamily="49" charset="-122"/>
                                <a:cs typeface="Cambria Math" panose="02040503050406030204" charset="0"/>
                                <a:sym typeface="+mn-ea"/>
                              </a:rPr>
                              <m:t>𝑜𝑡ℎ𝑒𝑟𝑤𝑖𝑠𝑒</m:t>
                            </m:r>
                            <m:r>
                              <a:rPr lang="en-US" altLang="zh-CN" i="1">
                                <a:latin typeface="Cambria Math" panose="02040503050406030204" charset="0"/>
                                <a:ea typeface="MS Mincho" charset="0"/>
                                <a:cs typeface="Cambria Math" panose="02040503050406030204" charset="0"/>
                                <a:sym typeface="+mn-ea"/>
                              </a:rPr>
                              <m:t>,</m:t>
                            </m:r>
                          </m:e>
                        </m:eqArr>
                      </m:e>
                    </m:d>
                  </m:oMath>
                </a14:m>
                <a:endParaRPr lang="en-US" altLang="zh-CN">
                  <a:latin typeface="Calibri" panose="020F0502020204030204" charset="0"/>
                  <a:ea typeface="黑体" panose="02010609060101010101" pitchFamily="49" charset="-122"/>
                  <a:cs typeface="Calibri" panose="020F0502020204030204" charset="0"/>
                  <a:sym typeface="+mn-ea"/>
                </a:endParaRPr>
              </a:p>
            </p:txBody>
          </p:sp>
        </mc:Choice>
        <mc:Fallback>
          <p:sp>
            <p:nvSpPr>
              <p:cNvPr id="3" name="文本框 2"/>
              <p:cNvSpPr txBox="1">
                <a:spLocks noRot="1" noChangeAspect="1" noMove="1" noResize="1" noEditPoints="1" noAdjustHandles="1" noChangeArrowheads="1" noChangeShapeType="1" noTextEdit="1"/>
              </p:cNvSpPr>
              <p:nvPr/>
            </p:nvSpPr>
            <p:spPr>
              <a:xfrm>
                <a:off x="1368425" y="1427480"/>
                <a:ext cx="9667875" cy="227330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1551305" y="4082415"/>
                <a:ext cx="4421505" cy="728980"/>
              </a:xfrm>
              <a:prstGeom prst="rect">
                <a:avLst/>
              </a:prstGeom>
              <a:noFill/>
            </p:spPr>
            <p:txBody>
              <a:bodyPr wrap="square" rtlCol="0" anchor="t">
                <a:spAutoFit/>
              </a:bodyPr>
              <a:p>
                <a:pPr algn="l"/>
                <a14:m>
                  <m:oMath xmlns:m="http://schemas.openxmlformats.org/officeDocument/2006/math">
                    <m:r>
                      <a:rPr lang="en-US" altLang="zh-CN">
                        <a:latin typeface="Cambria Math" panose="02040503050406030204" charset="0"/>
                        <a:sym typeface="Symbol" panose="05050102010706020507" charset="0"/>
                      </a:rPr>
                      <m:t>指数函数常被用于定义</m:t>
                    </m:r>
                    <m:r>
                      <a:rPr lang="en-US" altLang="zh-CN">
                        <a:latin typeface="Cambria Math" panose="02040503050406030204" charset="0"/>
                        <a:sym typeface="Symbol" panose="05050102010706020507" charset="0"/>
                      </a:rPr>
                      <m:t></m:t>
                    </m:r>
                    <m:r>
                      <m:rPr>
                        <m:sty m:val="p"/>
                      </m:rPr>
                      <a:rPr lang="en-US" altLang="zh-CN" baseline="-25000">
                        <a:latin typeface="Cambria Math" panose="02040503050406030204" charset="0"/>
                        <a:sym typeface="Symbol" panose="05050102010706020507" charset="0"/>
                      </a:rPr>
                      <m:t>Q</m:t>
                    </m:r>
                  </m:oMath>
                </a14:m>
                <a:r>
                  <a:rPr lang="zh-CN" altLang="en-US">
                    <a:latin typeface="Cambria Math" panose="02040503050406030204" charset="0"/>
                    <a:sym typeface="Symbol" panose="05050102010706020507" charset="0"/>
                  </a:rPr>
                  <a:t>，</a:t>
                </a:r>
                <a:endParaRPr lang="zh-CN" altLang="en-US">
                  <a:latin typeface="Cambria Math" panose="02040503050406030204" charset="0"/>
                  <a:sym typeface="Symbol" panose="05050102010706020507" charset="0"/>
                </a:endParaRPr>
              </a:p>
              <a:p>
                <a:pPr algn="l"/>
                <a14:m>
                  <m:oMath xmlns:m="http://schemas.openxmlformats.org/officeDocument/2006/math">
                    <m:r>
                      <a:rPr lang="en-US" altLang="zh-CN">
                        <a:latin typeface="Cambria Math" panose="02040503050406030204" charset="0"/>
                        <a:sym typeface="Symbol" panose="05050102010706020507" charset="0"/>
                      </a:rPr>
                      <m:t></m:t>
                    </m:r>
                    <m:r>
                      <m:rPr>
                        <m:sty m:val="p"/>
                      </m:rPr>
                      <a:rPr lang="en-US" altLang="zh-CN" baseline="-25000">
                        <a:latin typeface="Cambria Math" panose="02040503050406030204" charset="0"/>
                        <a:sym typeface="Symbol" panose="05050102010706020507" charset="0"/>
                      </a:rPr>
                      <m:t>Q</m:t>
                    </m:r>
                    <m:r>
                      <a:rPr lang="en-US" altLang="zh-CN">
                        <a:latin typeface="Cambria Math" panose="02040503050406030204" charset="0"/>
                        <a:sym typeface="Symbol" panose="05050102010706020507" charset="0"/>
                      </a:rPr>
                      <m:t>(</m:t>
                    </m:r>
                    <m:r>
                      <m:rPr>
                        <m:sty m:val="p"/>
                      </m:rPr>
                      <a:rPr lang="en-US" altLang="zh-CN">
                        <a:latin typeface="Cambria Math" panose="02040503050406030204" charset="0"/>
                        <a:sym typeface="Symbol" panose="05050102010706020507" charset="0"/>
                      </a:rPr>
                      <m:t>x</m:t>
                    </m:r>
                    <m:r>
                      <m:rPr>
                        <m:sty m:val="p"/>
                      </m:rPr>
                      <a:rPr lang="en-US" altLang="zh-CN" baseline="-25000">
                        <a:latin typeface="Cambria Math" panose="02040503050406030204" charset="0"/>
                        <a:sym typeface="Symbol" panose="05050102010706020507" charset="0"/>
                      </a:rPr>
                      <m:t>Q</m:t>
                    </m:r>
                    <m:r>
                      <a:rPr lang="en-US" altLang="zh-CN">
                        <a:latin typeface="Cambria Math" panose="02040503050406030204" charset="0"/>
                        <a:sym typeface="Symbol" panose="05050102010706020507" charset="0"/>
                      </a:rPr>
                      <m:t>)</m:t>
                    </m:r>
                  </m:oMath>
                </a14:m>
                <a:r>
                  <a:rPr lang="en-US" altLang="zh-CN">
                    <a:latin typeface="Cambria Math" panose="02040503050406030204" charset="0"/>
                    <a:sym typeface="Symbol" panose="05050102010706020507" charset="0"/>
                  </a:rPr>
                  <a:t>=</a:t>
                </a:r>
                <a14:m>
                  <m:oMath xmlns:m="http://schemas.openxmlformats.org/officeDocument/2006/math">
                    <m:sSup>
                      <m:sSupPr>
                        <m:ctrlPr>
                          <a:rPr lang="en-US" altLang="zh-CN" i="1">
                            <a:latin typeface="Cambria Math" panose="02040503050406030204" charset="0"/>
                            <a:cs typeface="Cambria Math" panose="02040503050406030204" charset="0"/>
                            <a:sym typeface="Symbol" panose="05050102010706020507" charset="0"/>
                          </a:rPr>
                        </m:ctrlPr>
                      </m:sSupPr>
                      <m:e>
                        <m:r>
                          <a:rPr lang="en-US" altLang="zh-CN" i="1">
                            <a:latin typeface="Cambria Math" panose="02040503050406030204" charset="0"/>
                            <a:cs typeface="Cambria Math" panose="02040503050406030204" charset="0"/>
                            <a:sym typeface="Symbol" panose="05050102010706020507" charset="0"/>
                          </a:rPr>
                          <m:t>𝑒</m:t>
                        </m:r>
                      </m:e>
                      <m:sup>
                        <m:r>
                          <a:rPr lang="en-US" altLang="zh-CN" i="1">
                            <a:latin typeface="Cambria Math" panose="02040503050406030204" charset="0"/>
                            <a:cs typeface="Cambria Math" panose="02040503050406030204" charset="0"/>
                            <a:sym typeface="Symbol" panose="05050102010706020507" charset="0"/>
                          </a:rPr>
                          <m:t>−</m:t>
                        </m:r>
                        <m:r>
                          <a:rPr lang="en-US" altLang="zh-CN" i="1">
                            <a:latin typeface="Cambria Math" panose="02040503050406030204" charset="0"/>
                            <a:cs typeface="Cambria Math" panose="02040503050406030204" charset="0"/>
                            <a:sym typeface="Symbol" panose="05050102010706020507" charset="0"/>
                          </a:rPr>
                          <m:t>𝐻</m:t>
                        </m:r>
                        <m:r>
                          <a:rPr lang="en-US" altLang="zh-CN" i="1" baseline="-25000">
                            <a:latin typeface="Cambria Math" panose="02040503050406030204" charset="0"/>
                            <a:cs typeface="Cambria Math" panose="02040503050406030204" charset="0"/>
                            <a:sym typeface="Symbol" panose="05050102010706020507" charset="0"/>
                          </a:rPr>
                          <m:t>𝑄</m:t>
                        </m:r>
                        <m:r>
                          <a:rPr lang="en-US" altLang="zh-CN" i="1">
                            <a:latin typeface="Cambria Math" panose="02040503050406030204" charset="0"/>
                            <a:cs typeface="Cambria Math" panose="02040503050406030204" charset="0"/>
                            <a:sym typeface="Symbol" panose="05050102010706020507" charset="0"/>
                          </a:rPr>
                          <m:t>(</m:t>
                        </m:r>
                        <m:r>
                          <a:rPr lang="en-US" altLang="zh-CN" i="1">
                            <a:latin typeface="Cambria Math" panose="02040503050406030204" charset="0"/>
                            <a:cs typeface="Cambria Math" panose="02040503050406030204" charset="0"/>
                            <a:sym typeface="Symbol" panose="05050102010706020507" charset="0"/>
                          </a:rPr>
                          <m:t>𝑥</m:t>
                        </m:r>
                        <m:r>
                          <a:rPr lang="en-US" altLang="zh-CN" i="1" baseline="-25000">
                            <a:latin typeface="Cambria Math" panose="02040503050406030204" charset="0"/>
                            <a:cs typeface="Cambria Math" panose="02040503050406030204" charset="0"/>
                            <a:sym typeface="Symbol" panose="05050102010706020507" charset="0"/>
                          </a:rPr>
                          <m:t>𝑄</m:t>
                        </m:r>
                        <m:r>
                          <a:rPr lang="en-US" altLang="zh-CN" i="1">
                            <a:latin typeface="Cambria Math" panose="02040503050406030204" charset="0"/>
                            <a:cs typeface="Cambria Math" panose="02040503050406030204" charset="0"/>
                            <a:sym typeface="Symbol" panose="05050102010706020507" charset="0"/>
                          </a:rPr>
                          <m:t>)</m:t>
                        </m:r>
                      </m:sup>
                    </m:sSup>
                  </m:oMath>
                </a14:m>
                <a:endParaRPr lang="en-US" altLang="zh-CN">
                  <a:latin typeface="Cambria Math" panose="02040503050406030204" charset="0"/>
                  <a:sym typeface="Symbol" panose="05050102010706020507"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1551305" y="4082415"/>
                <a:ext cx="4421505" cy="728980"/>
              </a:xfrm>
              <a:prstGeom prst="rect">
                <a:avLst/>
              </a:prstGeom>
              <a:blipFill rotWithShape="1">
                <a:blip r:embed="rId2"/>
                <a:stretch>
                  <a:fillRect/>
                </a:stretch>
              </a:blipFill>
            </p:spPr>
            <p:txBody>
              <a:bodyPr/>
              <a:lstStyle/>
              <a:p>
                <a:r>
                  <a:rPr lang="zh-CN" altLang="en-US">
                    <a:noFill/>
                  </a:rPr>
                  <a:t> </a:t>
                </a:r>
              </a:p>
            </p:txBody>
          </p:sp>
        </mc:Fallback>
      </mc:AlternateContent>
      <p:sp>
        <p:nvSpPr>
          <p:cNvPr id="5" name="椭圆 4"/>
          <p:cNvSpPr/>
          <p:nvPr/>
        </p:nvSpPr>
        <p:spPr>
          <a:xfrm>
            <a:off x="6012180" y="435800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A</a:t>
            </a:r>
            <a:endParaRPr lang="en-US" altLang="zh-CN" sz="1500" baseline="-25000"/>
          </a:p>
        </p:txBody>
      </p:sp>
      <p:sp>
        <p:nvSpPr>
          <p:cNvPr id="6" name="椭圆 5"/>
          <p:cNvSpPr/>
          <p:nvPr/>
        </p:nvSpPr>
        <p:spPr>
          <a:xfrm>
            <a:off x="7265670" y="541972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B</a:t>
            </a:r>
            <a:endParaRPr lang="en-US" altLang="zh-CN" sz="1500" baseline="-25000"/>
          </a:p>
        </p:txBody>
      </p:sp>
      <p:sp>
        <p:nvSpPr>
          <p:cNvPr id="7" name="椭圆 6"/>
          <p:cNvSpPr/>
          <p:nvPr/>
        </p:nvSpPr>
        <p:spPr>
          <a:xfrm>
            <a:off x="8623935" y="445008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C</a:t>
            </a:r>
            <a:endParaRPr lang="en-US" altLang="zh-CN" sz="1500"/>
          </a:p>
        </p:txBody>
      </p:sp>
      <p:cxnSp>
        <p:nvCxnSpPr>
          <p:cNvPr id="9" name="直接连接符 8"/>
          <p:cNvCxnSpPr>
            <a:stCxn id="5" idx="6"/>
            <a:endCxn id="7" idx="2"/>
          </p:cNvCxnSpPr>
          <p:nvPr/>
        </p:nvCxnSpPr>
        <p:spPr>
          <a:xfrm>
            <a:off x="6563360" y="4633595"/>
            <a:ext cx="2060575" cy="920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6" idx="6"/>
            <a:endCxn id="7" idx="2"/>
          </p:cNvCxnSpPr>
          <p:nvPr/>
        </p:nvCxnSpPr>
        <p:spPr>
          <a:xfrm flipV="1">
            <a:off x="7816850" y="4725670"/>
            <a:ext cx="807085" cy="969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txBox="1"/>
          <p:nvPr/>
        </p:nvSpPr>
        <p:spPr>
          <a:xfrm>
            <a:off x="746125" y="1637665"/>
            <a:ext cx="10437495" cy="2819400"/>
          </a:xfrm>
          <a:prstGeom prst="rect">
            <a:avLst/>
          </a:prstGeom>
        </p:spPr>
        <p:txBody>
          <a:bodyPr vert="horz" wrap="square" lIns="0" tIns="100965" rIns="0" bIns="0" rtlCol="0">
            <a:spAutoFit/>
          </a:bodyPr>
          <a:lstStyle/>
          <a:p>
            <a:pPr marL="298450" indent="-285750">
              <a:lnSpc>
                <a:spcPct val="150000"/>
              </a:lnSpc>
              <a:spcBef>
                <a:spcPts val="795"/>
              </a:spcBef>
              <a:buFont typeface="Arial" panose="020B0604020202020204" pitchFamily="34" charset="0"/>
              <a:buChar char="•"/>
              <a:tabLst>
                <a:tab pos="469900" algn="l"/>
              </a:tabLst>
            </a:pPr>
            <a:r>
              <a:rPr lang="en-US" altLang="zh-CN" sz="2200">
                <a:latin typeface="Calibri" panose="020F0502020204030204" charset="0"/>
                <a:ea typeface="黑体" panose="02010609060101010101" pitchFamily="49" charset="-122"/>
                <a:cs typeface="Calibri" panose="020F0502020204030204" charset="0"/>
              </a:rPr>
              <a:t>提出</a:t>
            </a:r>
            <a:endParaRPr lang="en-US" altLang="zh-CN" sz="2200">
              <a:latin typeface="Calibri" panose="020F0502020204030204" charset="0"/>
              <a:ea typeface="黑体" panose="02010609060101010101" pitchFamily="49" charset="-122"/>
              <a:cs typeface="Calibri" panose="020F0502020204030204" charset="0"/>
            </a:endParaRPr>
          </a:p>
          <a:p>
            <a:pPr marL="802005" marR="64135" indent="-285750">
              <a:lnSpc>
                <a:spcPct val="150000"/>
              </a:lnSpc>
              <a:spcBef>
                <a:spcPts val="605"/>
              </a:spcBef>
              <a:buFont typeface="Arial" panose="020B0604020202020204" pitchFamily="34" charset="0"/>
              <a:buChar char="•"/>
            </a:pPr>
            <a:r>
              <a:rPr lang="en-US" altLang="zh-CN" sz="2200">
                <a:latin typeface="Calibri" panose="020F0502020204030204" charset="0"/>
                <a:ea typeface="黑体" panose="02010609060101010101" pitchFamily="49" charset="-122"/>
                <a:cs typeface="Calibri" panose="020F0502020204030204" charset="0"/>
              </a:rPr>
              <a:t>条件随机场(conditional random fields, CRFs)于2001年 由 J. Lafferty 等人提出，是</a:t>
            </a:r>
            <a:r>
              <a:rPr lang="en-US" altLang="zh-CN" sz="2200" b="1">
                <a:solidFill>
                  <a:srgbClr val="FF0000"/>
                </a:solidFill>
                <a:latin typeface="Calibri" panose="020F0502020204030204" charset="0"/>
                <a:ea typeface="黑体" panose="02010609060101010101" pitchFamily="49" charset="-122"/>
                <a:cs typeface="Calibri" panose="020F0502020204030204" charset="0"/>
              </a:rPr>
              <a:t>用于标注和划分序列结构数据的概率化结构模型</a:t>
            </a:r>
            <a:r>
              <a:rPr lang="en-US" altLang="zh-CN" sz="2200">
                <a:latin typeface="Calibri" panose="020F0502020204030204" charset="0"/>
                <a:ea typeface="黑体" panose="02010609060101010101" pitchFamily="49" charset="-122"/>
                <a:cs typeface="Calibri" panose="020F0502020204030204" charset="0"/>
              </a:rPr>
              <a:t>，在NLP和图像处理中得到了广泛应用。</a:t>
            </a:r>
            <a:endParaRPr lang="en-US" altLang="zh-CN" sz="2200">
              <a:latin typeface="Calibri" panose="020F0502020204030204" charset="0"/>
              <a:ea typeface="黑体" panose="02010609060101010101" pitchFamily="49" charset="-122"/>
              <a:cs typeface="Calibri" panose="020F0502020204030204" charset="0"/>
            </a:endParaRPr>
          </a:p>
          <a:p>
            <a:pPr marL="298450" indent="-285750" algn="l">
              <a:lnSpc>
                <a:spcPct val="150000"/>
              </a:lnSpc>
              <a:spcBef>
                <a:spcPts val="795"/>
              </a:spcBef>
              <a:buClrTx/>
              <a:buSzTx/>
              <a:buFont typeface="Arial" panose="020B0604020202020204" pitchFamily="34" charset="0"/>
              <a:buChar char="•"/>
              <a:tabLst>
                <a:tab pos="469900" algn="l"/>
              </a:tabLst>
            </a:pPr>
            <a:r>
              <a:rPr lang="en-US" altLang="zh-CN" sz="2200" b="1">
                <a:latin typeface="Calibri" panose="020F0502020204030204" charset="0"/>
                <a:ea typeface="黑体" panose="02010609060101010101" pitchFamily="49" charset="-122"/>
                <a:cs typeface="Calibri" panose="020F0502020204030204" charset="0"/>
              </a:rPr>
              <a:t>基本思路：给定观察序列 X，输出标识序列 Y，通过计算 P(Y|X) 求解最优标注序列。</a:t>
            </a:r>
            <a:endParaRPr lang="en-US" altLang="zh-CN" sz="2200" b="1">
              <a:latin typeface="Calibri" panose="020F0502020204030204" charset="0"/>
              <a:ea typeface="黑体" panose="02010609060101010101" pitchFamily="49" charset="-122"/>
              <a:cs typeface="Calibri" panose="020F0502020204030204" charset="0"/>
            </a:endParaRPr>
          </a:p>
        </p:txBody>
      </p:sp>
      <p:sp>
        <p:nvSpPr>
          <p:cNvPr id="2" name="标题 1"/>
          <p:cNvSpPr>
            <a:spLocks noGrp="1"/>
          </p:cNvSpPr>
          <p:nvPr>
            <p:ph type="title"/>
          </p:nvPr>
        </p:nvSpPr>
        <p:spPr>
          <a:xfrm>
            <a:off x="539749" y="285751"/>
            <a:ext cx="10850563" cy="1028699"/>
          </a:xfrm>
        </p:spPr>
        <p:txBody>
          <a:bodyPr/>
          <a:p>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cs typeface="+mn-cs"/>
              </a:rPr>
              <a:t>Conditional Random Field 条件随机场（线性链）</a:t>
            </a:r>
            <a:endParaRPr lang="en-US" altLang="zh-CN" sz="240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Conditional Random Field </a:t>
            </a:r>
            <a:r>
              <a:t>条件随机场（线性链）</a:t>
            </a:r>
          </a:p>
        </p:txBody>
      </p:sp>
      <p:sp>
        <p:nvSpPr>
          <p:cNvPr id="3" name="文本框 2"/>
          <p:cNvSpPr txBox="1"/>
          <p:nvPr/>
        </p:nvSpPr>
        <p:spPr>
          <a:xfrm>
            <a:off x="977900" y="1345565"/>
            <a:ext cx="10523855" cy="1445260"/>
          </a:xfrm>
          <a:prstGeom prst="rect">
            <a:avLst/>
          </a:prstGeom>
          <a:noFill/>
        </p:spPr>
        <p:txBody>
          <a:bodyPr wrap="square" rtlCol="0" anchor="t">
            <a:spAutoFit/>
          </a:bodyPr>
          <a:p>
            <a:r>
              <a:rPr lang="zh-CN" altLang="en-US" sz="2200">
                <a:latin typeface="Calibri" panose="020F0502020204030204" charset="0"/>
                <a:ea typeface="黑体" panose="02010609060101010101" pitchFamily="49" charset="-122"/>
                <a:cs typeface="Calibri" panose="020F0502020204030204" charset="0"/>
              </a:rPr>
              <a:t>设X与Y是随机变量，P(Y|X)是给定条件X的条件下Y的条件概率分布，若随机变量Y构成一个由无向图G=(V,E)表示的马尔科夫随机场。则称条件概率分布P(</a:t>
            </a:r>
            <a:r>
              <a:rPr lang="en-US" altLang="zh-CN" sz="2200">
                <a:latin typeface="Calibri" panose="020F0502020204030204" charset="0"/>
                <a:ea typeface="黑体" panose="02010609060101010101" pitchFamily="49" charset="-122"/>
                <a:cs typeface="Calibri" panose="020F0502020204030204" charset="0"/>
              </a:rPr>
              <a:t>Y</a:t>
            </a:r>
            <a:r>
              <a:rPr lang="zh-CN" altLang="en-US" sz="2200">
                <a:latin typeface="Calibri" panose="020F0502020204030204" charset="0"/>
                <a:ea typeface="黑体" panose="02010609060101010101" pitchFamily="49" charset="-122"/>
                <a:cs typeface="Calibri" panose="020F0502020204030204" charset="0"/>
              </a:rPr>
              <a:t>|</a:t>
            </a:r>
            <a:r>
              <a:rPr lang="en-US" altLang="zh-CN" sz="2200">
                <a:latin typeface="Calibri" panose="020F0502020204030204" charset="0"/>
                <a:ea typeface="黑体" panose="02010609060101010101" pitchFamily="49" charset="-122"/>
                <a:cs typeface="Calibri" panose="020F0502020204030204" charset="0"/>
              </a:rPr>
              <a:t>X</a:t>
            </a:r>
            <a:r>
              <a:rPr lang="zh-CN" altLang="en-US" sz="2200">
                <a:latin typeface="Calibri" panose="020F0502020204030204" charset="0"/>
                <a:ea typeface="黑体" panose="02010609060101010101" pitchFamily="49" charset="-122"/>
                <a:cs typeface="Calibri" panose="020F0502020204030204" charset="0"/>
              </a:rPr>
              <a:t>)为</a:t>
            </a:r>
            <a:r>
              <a:rPr lang="zh-CN" altLang="en-US" sz="2200" b="1">
                <a:solidFill>
                  <a:srgbClr val="FF0000"/>
                </a:solidFill>
                <a:latin typeface="Calibri" panose="020F0502020204030204" charset="0"/>
                <a:ea typeface="黑体" panose="02010609060101010101" pitchFamily="49" charset="-122"/>
                <a:cs typeface="Calibri" panose="020F0502020204030204" charset="0"/>
              </a:rPr>
              <a:t>条件随机场</a:t>
            </a:r>
            <a:r>
              <a:rPr lang="zh-CN" altLang="en-US" sz="2200">
                <a:latin typeface="Calibri" panose="020F0502020204030204" charset="0"/>
                <a:ea typeface="黑体" panose="02010609060101010101" pitchFamily="49" charset="-122"/>
                <a:cs typeface="Calibri" panose="020F0502020204030204" charset="0"/>
              </a:rPr>
              <a:t>。</a:t>
            </a:r>
            <a:endParaRPr lang="zh-CN" altLang="en-US" sz="2200">
              <a:latin typeface="Calibri" panose="020F0502020204030204" charset="0"/>
              <a:ea typeface="黑体" panose="02010609060101010101" pitchFamily="49" charset="-122"/>
              <a:cs typeface="Calibri" panose="020F0502020204030204" charset="0"/>
            </a:endParaRPr>
          </a:p>
          <a:p>
            <a:endParaRPr lang="zh-CN" altLang="en-US" sz="2200">
              <a:latin typeface="Calibri" panose="020F0502020204030204" charset="0"/>
              <a:ea typeface="黑体" panose="02010609060101010101" pitchFamily="49" charset="-122"/>
              <a:cs typeface="Calibri" panose="020F0502020204030204" charset="0"/>
            </a:endParaRPr>
          </a:p>
        </p:txBody>
      </p:sp>
      <p:sp>
        <p:nvSpPr>
          <p:cNvPr id="4" name="椭圆 3"/>
          <p:cNvSpPr/>
          <p:nvPr/>
        </p:nvSpPr>
        <p:spPr>
          <a:xfrm>
            <a:off x="1146810" y="239776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500" baseline="-25000"/>
              <a:t>1</a:t>
            </a:r>
            <a:endParaRPr lang="en-US" altLang="zh-CN" sz="1500" baseline="-25000"/>
          </a:p>
        </p:txBody>
      </p:sp>
      <p:sp>
        <p:nvSpPr>
          <p:cNvPr id="5" name="椭圆 4"/>
          <p:cNvSpPr/>
          <p:nvPr/>
        </p:nvSpPr>
        <p:spPr>
          <a:xfrm>
            <a:off x="2029460" y="239776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500" baseline="-25000"/>
              <a:t>2</a:t>
            </a:r>
            <a:endParaRPr lang="en-US" altLang="zh-CN" sz="1500" baseline="-25000"/>
          </a:p>
        </p:txBody>
      </p:sp>
      <p:sp>
        <p:nvSpPr>
          <p:cNvPr id="6" name="椭圆 5"/>
          <p:cNvSpPr/>
          <p:nvPr/>
        </p:nvSpPr>
        <p:spPr>
          <a:xfrm>
            <a:off x="2912110" y="239776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500" baseline="-25000"/>
              <a:t>3</a:t>
            </a:r>
            <a:endParaRPr lang="en-US" altLang="zh-CN" sz="1500" baseline="-25000"/>
          </a:p>
        </p:txBody>
      </p:sp>
      <p:sp>
        <p:nvSpPr>
          <p:cNvPr id="7" name="椭圆 6"/>
          <p:cNvSpPr/>
          <p:nvPr/>
        </p:nvSpPr>
        <p:spPr>
          <a:xfrm>
            <a:off x="3794760" y="239776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a:t>
            </a:r>
            <a:endParaRPr lang="en-US" altLang="zh-CN" sz="1500" baseline="-25000"/>
          </a:p>
        </p:txBody>
      </p:sp>
      <p:sp>
        <p:nvSpPr>
          <p:cNvPr id="8" name="椭圆 7"/>
          <p:cNvSpPr/>
          <p:nvPr/>
        </p:nvSpPr>
        <p:spPr>
          <a:xfrm>
            <a:off x="4745990" y="239776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600" baseline="-25000"/>
              <a:t>n</a:t>
            </a:r>
            <a:endParaRPr lang="en-US" altLang="zh-CN" sz="1600" baseline="-25000"/>
          </a:p>
        </p:txBody>
      </p:sp>
      <p:sp>
        <p:nvSpPr>
          <p:cNvPr id="9" name="椭圆 8"/>
          <p:cNvSpPr/>
          <p:nvPr/>
        </p:nvSpPr>
        <p:spPr>
          <a:xfrm>
            <a:off x="2912110" y="366839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endParaRPr lang="en-US" altLang="zh-CN" sz="1500" baseline="-25000"/>
          </a:p>
        </p:txBody>
      </p:sp>
      <p:cxnSp>
        <p:nvCxnSpPr>
          <p:cNvPr id="10" name="直接连接符 9"/>
          <p:cNvCxnSpPr>
            <a:stCxn id="4" idx="6"/>
            <a:endCxn id="5" idx="2"/>
          </p:cNvCxnSpPr>
          <p:nvPr/>
        </p:nvCxnSpPr>
        <p:spPr>
          <a:xfrm>
            <a:off x="1697990" y="2673350"/>
            <a:ext cx="3314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 idx="6"/>
            <a:endCxn id="6" idx="2"/>
          </p:cNvCxnSpPr>
          <p:nvPr/>
        </p:nvCxnSpPr>
        <p:spPr>
          <a:xfrm>
            <a:off x="2580640" y="2673350"/>
            <a:ext cx="3314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6" idx="6"/>
            <a:endCxn id="7" idx="2"/>
          </p:cNvCxnSpPr>
          <p:nvPr/>
        </p:nvCxnSpPr>
        <p:spPr>
          <a:xfrm>
            <a:off x="3463290" y="2673350"/>
            <a:ext cx="3314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7" idx="6"/>
            <a:endCxn id="8" idx="2"/>
          </p:cNvCxnSpPr>
          <p:nvPr/>
        </p:nvCxnSpPr>
        <p:spPr>
          <a:xfrm>
            <a:off x="4345940" y="2673350"/>
            <a:ext cx="4000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4" idx="5"/>
            <a:endCxn id="9" idx="1"/>
          </p:cNvCxnSpPr>
          <p:nvPr/>
        </p:nvCxnSpPr>
        <p:spPr>
          <a:xfrm>
            <a:off x="1617345" y="2868295"/>
            <a:ext cx="1375410" cy="8807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4"/>
            <a:endCxn id="9" idx="1"/>
          </p:cNvCxnSpPr>
          <p:nvPr/>
        </p:nvCxnSpPr>
        <p:spPr>
          <a:xfrm>
            <a:off x="2305050" y="2948940"/>
            <a:ext cx="687705" cy="800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4"/>
            <a:endCxn id="9" idx="0"/>
          </p:cNvCxnSpPr>
          <p:nvPr/>
        </p:nvCxnSpPr>
        <p:spPr>
          <a:xfrm>
            <a:off x="3187700" y="2948940"/>
            <a:ext cx="0" cy="7194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7" idx="3"/>
            <a:endCxn id="9" idx="7"/>
          </p:cNvCxnSpPr>
          <p:nvPr/>
        </p:nvCxnSpPr>
        <p:spPr>
          <a:xfrm flipH="1">
            <a:off x="3382645" y="2868295"/>
            <a:ext cx="492760" cy="8807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8" idx="3"/>
            <a:endCxn id="9" idx="7"/>
          </p:cNvCxnSpPr>
          <p:nvPr/>
        </p:nvCxnSpPr>
        <p:spPr>
          <a:xfrm flipH="1">
            <a:off x="3382645" y="2868295"/>
            <a:ext cx="1443990" cy="8807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482850" y="4219575"/>
            <a:ext cx="1410335" cy="368300"/>
          </a:xfrm>
          <a:prstGeom prst="rect">
            <a:avLst/>
          </a:prstGeom>
          <a:noFill/>
        </p:spPr>
        <p:txBody>
          <a:bodyPr wrap="none" rtlCol="0" anchor="t">
            <a:spAutoFit/>
          </a:bodyPr>
          <a:p>
            <a:r>
              <a:rPr lang="en-US" altLang="zh-CN">
                <a:sym typeface="+mn-ea"/>
              </a:rPr>
              <a:t>x={x</a:t>
            </a:r>
            <a:r>
              <a:rPr lang="en-US" altLang="zh-CN" baseline="-25000">
                <a:sym typeface="+mn-ea"/>
              </a:rPr>
              <a:t>1</a:t>
            </a:r>
            <a:r>
              <a:rPr lang="en-US" altLang="zh-CN">
                <a:sym typeface="+mn-ea"/>
              </a:rPr>
              <a:t>,x</a:t>
            </a:r>
            <a:r>
              <a:rPr lang="en-US" altLang="zh-CN" baseline="-25000">
                <a:sym typeface="+mn-ea"/>
              </a:rPr>
              <a:t>2</a:t>
            </a:r>
            <a:r>
              <a:rPr lang="en-US" altLang="zh-CN">
                <a:sym typeface="+mn-ea"/>
              </a:rPr>
              <a:t>,...,x</a:t>
            </a:r>
            <a:r>
              <a:rPr lang="en-US" altLang="zh-CN" baseline="-25000">
                <a:sym typeface="+mn-ea"/>
              </a:rPr>
              <a:t>n</a:t>
            </a:r>
            <a:r>
              <a:rPr lang="en-US" altLang="zh-CN">
                <a:sym typeface="+mn-ea"/>
              </a:rPr>
              <a:t>}</a:t>
            </a:r>
            <a:endParaRPr lang="zh-CN" altLang="en-US"/>
          </a:p>
        </p:txBody>
      </p:sp>
      <p:sp>
        <p:nvSpPr>
          <p:cNvPr id="20" name="文本框 19"/>
          <p:cNvSpPr txBox="1"/>
          <p:nvPr/>
        </p:nvSpPr>
        <p:spPr>
          <a:xfrm>
            <a:off x="977900" y="4780915"/>
            <a:ext cx="9702800" cy="706755"/>
          </a:xfrm>
          <a:prstGeom prst="rect">
            <a:avLst/>
          </a:prstGeom>
          <a:noFill/>
        </p:spPr>
        <p:txBody>
          <a:bodyPr wrap="none" rtlCol="0" anchor="t">
            <a:spAutoFit/>
          </a:bodyPr>
          <a:p>
            <a:r>
              <a:rPr lang="zh-CN" altLang="en-US" sz="2200">
                <a:latin typeface="Calibri" panose="020F0502020204030204" charset="0"/>
                <a:ea typeface="黑体" panose="02010609060101010101" pitchFamily="49" charset="-122"/>
                <a:cs typeface="Calibri" panose="020F0502020204030204" charset="0"/>
              </a:rPr>
              <a:t>在条件随机场中，</a:t>
            </a:r>
            <a:r>
              <a:rPr lang="zh-CN" altLang="en-US" sz="2200" b="1">
                <a:solidFill>
                  <a:srgbClr val="FF0000"/>
                </a:solidFill>
                <a:latin typeface="Calibri" panose="020F0502020204030204" charset="0"/>
                <a:ea typeface="黑体" panose="02010609060101010101" pitchFamily="49" charset="-122"/>
                <a:cs typeface="Calibri" panose="020F0502020204030204" charset="0"/>
              </a:rPr>
              <a:t>通过使用指数势函数并引入特征函数</a:t>
            </a:r>
            <a:r>
              <a:rPr lang="zh-CN" altLang="en-US" sz="2200">
                <a:latin typeface="Calibri" panose="020F0502020204030204" charset="0"/>
                <a:ea typeface="黑体" panose="02010609060101010101" pitchFamily="49" charset="-122"/>
                <a:cs typeface="Calibri" panose="020F0502020204030204" charset="0"/>
              </a:rPr>
              <a:t>，条件概率被定义为：</a:t>
            </a:r>
            <a:endParaRPr lang="zh-CN" altLang="en-US" sz="2200">
              <a:latin typeface="Calibri" panose="020F0502020204030204" charset="0"/>
              <a:ea typeface="黑体" panose="02010609060101010101" pitchFamily="49" charset="-122"/>
              <a:cs typeface="Calibri" panose="020F0502020204030204" charset="0"/>
            </a:endParaRPr>
          </a:p>
          <a:p>
            <a:endParaRPr lang="zh-CN" altLang="en-US"/>
          </a:p>
        </p:txBody>
      </p:sp>
      <mc:AlternateContent xmlns:mc="http://schemas.openxmlformats.org/markup-compatibility/2006">
        <mc:Choice xmlns:a14="http://schemas.microsoft.com/office/drawing/2010/main" Requires="a14">
          <p:sp>
            <p:nvSpPr>
              <p:cNvPr id="21" name="文本框 20"/>
              <p:cNvSpPr txBox="1"/>
              <p:nvPr/>
            </p:nvSpPr>
            <p:spPr>
              <a:xfrm>
                <a:off x="2426906" y="5281866"/>
                <a:ext cx="6344285" cy="87693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1</m:t>
                          </m:r>
                        </m:num>
                        <m:den>
                          <m:r>
                            <a:rPr lang="en-US" altLang="zh-CN" i="1">
                              <a:latin typeface="Cambria Math" panose="02040503050406030204" charset="0"/>
                              <a:cs typeface="Cambria Math" panose="02040503050406030204" charset="0"/>
                            </a:rPr>
                            <m:t>𝑍</m:t>
                          </m:r>
                        </m:den>
                      </m:f>
                      <m:r>
                        <a:rPr lang="en-US" altLang="zh-CN" i="1">
                          <a:latin typeface="Cambria Math" panose="02040503050406030204" charset="0"/>
                          <a:cs typeface="Cambria Math" panose="02040503050406030204" charset="0"/>
                        </a:rPr>
                        <m:t>𝑒𝑥𝑝</m:t>
                      </m:r>
                      <m:r>
                        <a:rPr lang="en-US" altLang="zh-CN" i="1">
                          <a:latin typeface="Cambria Math" panose="02040503050406030204" charset="0"/>
                          <a:cs typeface="Cambria Math" panose="02040503050406030204" charset="0"/>
                        </a:rPr>
                        <m:t>(</m:t>
                      </m:r>
                      <m:nary>
                        <m:naryPr>
                          <m:chr m:val="∑"/>
                          <m:limLoc m:val="undOvr"/>
                          <m:supHide m:val="on"/>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𝑗</m:t>
                          </m:r>
                        </m:sub>
                        <m:sup/>
                        <m:e>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𝑛</m:t>
                              </m:r>
                            </m:sup>
                            <m:e>
                              <m:r>
                                <a:rPr lang="en-US" altLang="zh-CN" i="1">
                                  <a:latin typeface="Cambria Math" panose="02040503050406030204" charset="0"/>
                                  <a:cs typeface="Cambria Math" panose="02040503050406030204" charset="0"/>
                                  <a:sym typeface="Symbol" panose="05050102010706020507" charset="0"/>
                                </a:rPr>
                                <m:t></m:t>
                              </m:r>
                              <m:r>
                                <a:rPr lang="en-US" altLang="zh-CN" i="1" baseline="-25000">
                                  <a:latin typeface="Cambria Math" panose="02040503050406030204" charset="0"/>
                                  <a:cs typeface="Cambria Math" panose="02040503050406030204" charset="0"/>
                                  <a:sym typeface="Symbol" panose="05050102010706020507" charset="0"/>
                                </a:rPr>
                                <m:t>𝑗</m:t>
                              </m:r>
                            </m:e>
                          </m:nary>
                        </m:e>
                      </m:nary>
                      <m:r>
                        <a:rPr lang="en-US" altLang="zh-CN" i="1">
                          <a:latin typeface="Cambria Math" panose="02040503050406030204" charset="0"/>
                          <a:cs typeface="Cambria Math" panose="02040503050406030204" charset="0"/>
                        </a:rPr>
                        <m:t>𝑡</m:t>
                      </m:r>
                      <m:r>
                        <a:rPr lang="en-US" altLang="zh-CN" i="1" baseline="-25000">
                          <a:latin typeface="Cambria Math" panose="02040503050406030204" charset="0"/>
                          <a:cs typeface="Cambria Math" panose="02040503050406030204" charset="0"/>
                        </a:rPr>
                        <m:t>𝑗</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baseline="-25000">
                          <a:latin typeface="Cambria Math" panose="02040503050406030204" charset="0"/>
                          <a:cs typeface="Cambria Math" panose="02040503050406030204" charset="0"/>
                        </a:rPr>
                        <m:t>𝑖</m:t>
                      </m:r>
                      <m:r>
                        <a:rPr lang="en-US" altLang="zh-CN" i="1" baseline="-25000">
                          <a:latin typeface="Cambria Math" panose="02040503050406030204" charset="0"/>
                          <a:cs typeface="Cambria Math" panose="02040503050406030204" charset="0"/>
                        </a:rPr>
                        <m:t>−</m:t>
                      </m:r>
                      <m:r>
                        <a:rPr lang="en-US" altLang="zh-CN" i="1" baseline="-25000">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baseline="-25000">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nary>
                        <m:naryPr>
                          <m:chr m:val="∑"/>
                          <m:limLoc m:val="undOvr"/>
                          <m:supHide m:val="on"/>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𝑘</m:t>
                          </m:r>
                        </m:sub>
                        <m:sup/>
                        <m:e>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𝑛</m:t>
                              </m:r>
                            </m:sup>
                            <m:e>
                              <m:r>
                                <a:rPr lang="en-US" altLang="zh-CN" i="1">
                                  <a:latin typeface="Cambria Math" panose="02040503050406030204" charset="0"/>
                                  <a:cs typeface="Cambria Math" panose="02040503050406030204" charset="0"/>
                                </a:rPr>
                                <m:t>𝜇</m:t>
                              </m:r>
                              <m:r>
                                <a:rPr lang="en-US" altLang="zh-CN" i="1" baseline="-25000">
                                  <a:latin typeface="Cambria Math" panose="02040503050406030204" charset="0"/>
                                  <a:cs typeface="Cambria Math" panose="02040503050406030204" charset="0"/>
                                  <a:sym typeface="Symbol" panose="05050102010706020507" charset="0"/>
                                </a:rPr>
                                <m:t>𝑘</m:t>
                              </m:r>
                            </m:e>
                          </m:nary>
                        </m:e>
                      </m:nary>
                      <m:r>
                        <a:rPr lang="en-US" altLang="zh-CN" i="1">
                          <a:latin typeface="Cambria Math" panose="02040503050406030204" charset="0"/>
                          <a:cs typeface="Cambria Math" panose="02040503050406030204" charset="0"/>
                        </a:rPr>
                        <m:t>𝑠</m:t>
                      </m:r>
                      <m:r>
                        <a:rPr lang="en-US" altLang="zh-CN" i="1" baseline="-25000">
                          <a:latin typeface="Cambria Math" panose="02040503050406030204" charset="0"/>
                          <a:cs typeface="Cambria Math" panose="02040503050406030204" charset="0"/>
                        </a:rPr>
                        <m:t>𝑘</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baseline="-25000">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21" name="文本框 20"/>
              <p:cNvSpPr txBox="1">
                <a:spLocks noRot="1" noChangeAspect="1" noMove="1" noResize="1" noEditPoints="1" noAdjustHandles="1" noChangeArrowheads="1" noChangeShapeType="1" noTextEdit="1"/>
              </p:cNvSpPr>
              <p:nvPr/>
            </p:nvSpPr>
            <p:spPr>
              <a:xfrm>
                <a:off x="2426906" y="5281866"/>
                <a:ext cx="6344285" cy="876935"/>
              </a:xfrm>
              <a:prstGeom prst="rect">
                <a:avLst/>
              </a:prstGeom>
              <a:blipFill rotWithShape="1">
                <a:blip r:embed="rId1"/>
                <a:stretch>
                  <a:fillRect l="-9" t="-65" r="9" b="65"/>
                </a:stretch>
              </a:blipFill>
            </p:spPr>
            <p:txBody>
              <a:bodyPr/>
              <a:lstStyle/>
              <a:p>
                <a:r>
                  <a:rPr lang="zh-CN" altLang="en-US">
                    <a:noFill/>
                  </a:rPr>
                  <a:t> </a:t>
                </a:r>
              </a:p>
            </p:txBody>
          </p:sp>
        </mc:Fallback>
      </mc:AlternateContent>
      <p:sp>
        <p:nvSpPr>
          <p:cNvPr id="22" name="椭圆 21"/>
          <p:cNvSpPr/>
          <p:nvPr/>
        </p:nvSpPr>
        <p:spPr>
          <a:xfrm>
            <a:off x="5964555" y="367220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1</a:t>
            </a:r>
            <a:endParaRPr lang="en-US" altLang="zh-CN" sz="1500" baseline="-25000"/>
          </a:p>
        </p:txBody>
      </p:sp>
      <p:sp>
        <p:nvSpPr>
          <p:cNvPr id="23" name="椭圆 22"/>
          <p:cNvSpPr/>
          <p:nvPr/>
        </p:nvSpPr>
        <p:spPr>
          <a:xfrm>
            <a:off x="6921500" y="368173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2</a:t>
            </a:r>
            <a:endParaRPr lang="en-US" altLang="zh-CN" sz="1500" baseline="-25000"/>
          </a:p>
        </p:txBody>
      </p:sp>
      <p:sp>
        <p:nvSpPr>
          <p:cNvPr id="24" name="椭圆 23"/>
          <p:cNvSpPr/>
          <p:nvPr/>
        </p:nvSpPr>
        <p:spPr>
          <a:xfrm>
            <a:off x="7869555" y="366839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3</a:t>
            </a:r>
            <a:endParaRPr lang="en-US" altLang="zh-CN" sz="1500" baseline="-25000"/>
          </a:p>
        </p:txBody>
      </p:sp>
      <p:sp>
        <p:nvSpPr>
          <p:cNvPr id="25" name="椭圆 24"/>
          <p:cNvSpPr/>
          <p:nvPr/>
        </p:nvSpPr>
        <p:spPr>
          <a:xfrm>
            <a:off x="5964555" y="230314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500" baseline="-25000"/>
              <a:t>1</a:t>
            </a:r>
            <a:endParaRPr lang="en-US" altLang="zh-CN" sz="1500" baseline="-25000"/>
          </a:p>
        </p:txBody>
      </p:sp>
      <p:cxnSp>
        <p:nvCxnSpPr>
          <p:cNvPr id="26" name="直接连接符 25"/>
          <p:cNvCxnSpPr>
            <a:stCxn id="25" idx="4"/>
            <a:endCxn id="22" idx="0"/>
          </p:cNvCxnSpPr>
          <p:nvPr/>
        </p:nvCxnSpPr>
        <p:spPr>
          <a:xfrm>
            <a:off x="6240145" y="2854325"/>
            <a:ext cx="0" cy="817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921500" y="230822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500" baseline="-25000"/>
              <a:t>2</a:t>
            </a:r>
            <a:endParaRPr lang="en-US" altLang="zh-CN" sz="1500" baseline="-25000"/>
          </a:p>
        </p:txBody>
      </p:sp>
      <p:cxnSp>
        <p:nvCxnSpPr>
          <p:cNvPr id="28" name="直接连接符 27"/>
          <p:cNvCxnSpPr>
            <a:stCxn id="25" idx="6"/>
            <a:endCxn id="27" idx="2"/>
          </p:cNvCxnSpPr>
          <p:nvPr/>
        </p:nvCxnSpPr>
        <p:spPr>
          <a:xfrm>
            <a:off x="6515735" y="2578735"/>
            <a:ext cx="405765" cy="50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7" idx="4"/>
          </p:cNvCxnSpPr>
          <p:nvPr/>
        </p:nvCxnSpPr>
        <p:spPr>
          <a:xfrm flipH="1">
            <a:off x="7188200" y="2859405"/>
            <a:ext cx="8890" cy="8274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7869555" y="230568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500" baseline="-25000"/>
              <a:t>3</a:t>
            </a:r>
            <a:endParaRPr lang="en-US" altLang="zh-CN" sz="1500" baseline="-25000"/>
          </a:p>
        </p:txBody>
      </p:sp>
      <p:sp>
        <p:nvSpPr>
          <p:cNvPr id="31" name="椭圆 30"/>
          <p:cNvSpPr/>
          <p:nvPr/>
        </p:nvSpPr>
        <p:spPr>
          <a:xfrm>
            <a:off x="9792335" y="230568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500" baseline="-25000"/>
              <a:t>n</a:t>
            </a:r>
            <a:endParaRPr lang="en-US" altLang="zh-CN" sz="1500" baseline="-25000"/>
          </a:p>
        </p:txBody>
      </p:sp>
      <p:sp>
        <p:nvSpPr>
          <p:cNvPr id="32" name="椭圆 31"/>
          <p:cNvSpPr/>
          <p:nvPr/>
        </p:nvSpPr>
        <p:spPr>
          <a:xfrm>
            <a:off x="9794240" y="366839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n</a:t>
            </a:r>
            <a:endParaRPr lang="en-US" altLang="zh-CN" sz="1500" baseline="-25000"/>
          </a:p>
        </p:txBody>
      </p:sp>
      <p:cxnSp>
        <p:nvCxnSpPr>
          <p:cNvPr id="33" name="直接连接符 32"/>
          <p:cNvCxnSpPr>
            <a:stCxn id="30" idx="4"/>
            <a:endCxn id="24" idx="0"/>
          </p:cNvCxnSpPr>
          <p:nvPr/>
        </p:nvCxnSpPr>
        <p:spPr>
          <a:xfrm>
            <a:off x="8145145" y="2856865"/>
            <a:ext cx="0" cy="8115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1" idx="4"/>
            <a:endCxn id="32" idx="0"/>
          </p:cNvCxnSpPr>
          <p:nvPr/>
        </p:nvCxnSpPr>
        <p:spPr>
          <a:xfrm>
            <a:off x="10067925" y="2856865"/>
            <a:ext cx="1905" cy="8115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472680" y="2600960"/>
            <a:ext cx="405765" cy="50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420735" y="2606040"/>
            <a:ext cx="405765" cy="50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9392285" y="2600960"/>
            <a:ext cx="405765" cy="50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8835390" y="231711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a:t>
            </a:r>
            <a:endParaRPr lang="en-US" altLang="zh-CN" sz="1500" baseline="-25000"/>
          </a:p>
        </p:txBody>
      </p:sp>
      <p:sp>
        <p:nvSpPr>
          <p:cNvPr id="39" name="椭圆 38"/>
          <p:cNvSpPr/>
          <p:nvPr/>
        </p:nvSpPr>
        <p:spPr>
          <a:xfrm>
            <a:off x="8844280" y="366839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a:t>
            </a:r>
            <a:endParaRPr lang="en-US" altLang="zh-CN" sz="1500" baseline="-25000"/>
          </a:p>
        </p:txBody>
      </p:sp>
      <p:cxnSp>
        <p:nvCxnSpPr>
          <p:cNvPr id="40" name="直接连接符 39"/>
          <p:cNvCxnSpPr/>
          <p:nvPr/>
        </p:nvCxnSpPr>
        <p:spPr>
          <a:xfrm>
            <a:off x="9107170" y="2875280"/>
            <a:ext cx="0" cy="8115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POS</a:t>
            </a:r>
            <a:endParaRPr lang="en-US" altLang="zh-CN"/>
          </a:p>
        </p:txBody>
      </p:sp>
      <p:sp>
        <p:nvSpPr>
          <p:cNvPr id="3" name="文本框 2"/>
          <p:cNvSpPr txBox="1"/>
          <p:nvPr/>
        </p:nvSpPr>
        <p:spPr>
          <a:xfrm>
            <a:off x="705485" y="1381760"/>
            <a:ext cx="10960735" cy="5077460"/>
          </a:xfrm>
          <a:prstGeom prst="rect">
            <a:avLst/>
          </a:prstGeom>
          <a:noFill/>
        </p:spPr>
        <p:txBody>
          <a:bodyPr wrap="square" rtlCol="0">
            <a:spAutoFit/>
          </a:bodyPr>
          <a:p>
            <a:pPr>
              <a:lnSpc>
                <a:spcPct val="150000"/>
              </a:lnSpc>
            </a:pPr>
            <a:r>
              <a:rPr lang="zh-CN" altLang="en-US" b="1">
                <a:solidFill>
                  <a:srgbClr val="FF0000"/>
                </a:solidFill>
                <a:latin typeface="黑体" panose="02010609060101010101" pitchFamily="49" charset="-122"/>
                <a:ea typeface="黑体" panose="02010609060101010101" pitchFamily="49" charset="-122"/>
                <a:cs typeface="黑体" panose="02010609060101010101" pitchFamily="49" charset="-122"/>
              </a:rPr>
              <a:t>词类</a:t>
            </a:r>
            <a:r>
              <a:rPr lang="en-US" altLang="zh-CN" b="1">
                <a:solidFill>
                  <a:srgbClr val="FF0000"/>
                </a:solidFill>
                <a:latin typeface="黑体" panose="02010609060101010101" pitchFamily="49" charset="-122"/>
                <a:ea typeface="黑体" panose="02010609060101010101" pitchFamily="49" charset="-122"/>
                <a:cs typeface="黑体" panose="02010609060101010101" pitchFamily="49" charset="-122"/>
              </a:rPr>
              <a:t>Part Of Speech</a:t>
            </a:r>
            <a:endParaRPr lang="en-US" altLang="zh-CN" b="1">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a:latin typeface="黑体" panose="02010609060101010101" pitchFamily="49" charset="-122"/>
                <a:ea typeface="黑体" panose="02010609060101010101" pitchFamily="49" charset="-122"/>
                <a:cs typeface="黑体" panose="02010609060101010101" pitchFamily="49" charset="-122"/>
              </a:rPr>
              <a:t>作用：</a:t>
            </a:r>
            <a:endParaRPr lang="zh-CN" altLang="en-US">
              <a:latin typeface="黑体" panose="02010609060101010101" pitchFamily="49" charset="-122"/>
              <a:ea typeface="黑体" panose="02010609060101010101" pitchFamily="49" charset="-122"/>
              <a:cs typeface="黑体" panose="02010609060101010101" pitchFamily="49" charset="-122"/>
            </a:endParaRPr>
          </a:p>
          <a:p>
            <a:pPr indent="0">
              <a:lnSpc>
                <a:spcPct val="150000"/>
              </a:lnSpc>
              <a:buFont typeface="Arial" panose="020B0604020202020204" pitchFamily="34" charset="0"/>
              <a:buNone/>
            </a:pPr>
            <a:r>
              <a:rPr lang="zh-CN" altLang="en-US" b="1">
                <a:latin typeface="黑体" panose="02010609060101010101" pitchFamily="49" charset="-122"/>
                <a:ea typeface="黑体" panose="02010609060101010101" pitchFamily="49" charset="-122"/>
                <a:cs typeface="黑体" panose="02010609060101010101" pitchFamily="49" charset="-122"/>
              </a:rPr>
              <a:t>（</a:t>
            </a:r>
            <a:r>
              <a:rPr lang="en-US" altLang="zh-CN" b="1">
                <a:latin typeface="黑体" panose="02010609060101010101" pitchFamily="49" charset="-122"/>
                <a:ea typeface="黑体" panose="02010609060101010101" pitchFamily="49" charset="-122"/>
                <a:cs typeface="黑体" panose="02010609060101010101" pitchFamily="49" charset="-122"/>
              </a:rPr>
              <a:t>1</a:t>
            </a:r>
            <a:r>
              <a:rPr lang="zh-CN" altLang="en-US" b="1">
                <a:latin typeface="黑体" panose="02010609060101010101" pitchFamily="49" charset="-122"/>
                <a:ea typeface="黑体" panose="02010609060101010101" pitchFamily="49" charset="-122"/>
                <a:cs typeface="黑体" panose="02010609060101010101" pitchFamily="49" charset="-122"/>
              </a:rPr>
              <a:t>）提供关于单词和其邻近成分的大量有用信息</a:t>
            </a:r>
            <a:endParaRPr lang="zh-CN" altLang="en-US" b="1">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50000"/>
              </a:lnSpc>
              <a:buFont typeface="Arial" panose="020B0604020202020204" pitchFamily="34" charset="0"/>
              <a:buChar char="•"/>
            </a:pPr>
            <a:r>
              <a:rPr lang="zh-CN" altLang="en-US">
                <a:latin typeface="黑体" panose="02010609060101010101" pitchFamily="49" charset="-122"/>
                <a:ea typeface="黑体" panose="02010609060101010101" pitchFamily="49" charset="-122"/>
                <a:cs typeface="黑体" panose="02010609060101010101" pitchFamily="49" charset="-122"/>
              </a:rPr>
              <a:t>比如：区别</a:t>
            </a:r>
            <a:r>
              <a:rPr lang="zh-CN" altLang="en-US" b="1">
                <a:solidFill>
                  <a:srgbClr val="FF0000"/>
                </a:solidFill>
                <a:latin typeface="黑体" panose="02010609060101010101" pitchFamily="49" charset="-122"/>
                <a:ea typeface="黑体" panose="02010609060101010101" pitchFamily="49" charset="-122"/>
                <a:cs typeface="黑体" panose="02010609060101010101" pitchFamily="49" charset="-122"/>
              </a:rPr>
              <a:t>主有代词（</a:t>
            </a:r>
            <a:r>
              <a:rPr lang="en-US" altLang="zh-CN" b="1">
                <a:solidFill>
                  <a:srgbClr val="FF0000"/>
                </a:solidFill>
                <a:latin typeface="黑体" panose="02010609060101010101" pitchFamily="49" charset="-122"/>
                <a:ea typeface="黑体" panose="02010609060101010101" pitchFamily="49" charset="-122"/>
                <a:cs typeface="黑体" panose="02010609060101010101" pitchFamily="49" charset="-122"/>
              </a:rPr>
              <a:t>my, your, his, her,its</a:t>
            </a:r>
            <a:r>
              <a:rPr lang="zh-CN" altLang="en-US" b="1">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zh-CN" altLang="en-US">
                <a:latin typeface="黑体" panose="02010609060101010101" pitchFamily="49" charset="-122"/>
                <a:ea typeface="黑体" panose="02010609060101010101" pitchFamily="49" charset="-122"/>
                <a:cs typeface="黑体" panose="02010609060101010101" pitchFamily="49" charset="-122"/>
              </a:rPr>
              <a:t>和</a:t>
            </a:r>
            <a:r>
              <a:rPr lang="zh-CN" altLang="en-US" b="1">
                <a:solidFill>
                  <a:srgbClr val="FF0000"/>
                </a:solidFill>
                <a:latin typeface="黑体" panose="02010609060101010101" pitchFamily="49" charset="-122"/>
                <a:ea typeface="黑体" panose="02010609060101010101" pitchFamily="49" charset="-122"/>
                <a:cs typeface="黑体" panose="02010609060101010101" pitchFamily="49" charset="-122"/>
              </a:rPr>
              <a:t>人称代词（I, you, he ,she ,me）</a:t>
            </a:r>
            <a:r>
              <a:rPr lang="zh-CN" altLang="en-US">
                <a:latin typeface="黑体" panose="02010609060101010101" pitchFamily="49" charset="-122"/>
                <a:ea typeface="黑体" panose="02010609060101010101" pitchFamily="49" charset="-122"/>
                <a:cs typeface="黑体" panose="02010609060101010101" pitchFamily="49" charset="-122"/>
              </a:rPr>
              <a:t>就可以得知什么类的词会出现在它的近邻。</a:t>
            </a:r>
            <a:r>
              <a:rPr lang="zh-CN" altLang="en-US" u="sng">
                <a:latin typeface="黑体" panose="02010609060101010101" pitchFamily="49" charset="-122"/>
                <a:ea typeface="黑体" panose="02010609060101010101" pitchFamily="49" charset="-122"/>
                <a:cs typeface="黑体" panose="02010609060101010101" pitchFamily="49" charset="-122"/>
              </a:rPr>
              <a:t>主有代词后常跟名词，人称代词后常跟动词</a:t>
            </a:r>
            <a:r>
              <a:rPr lang="zh-CN" altLang="en-US">
                <a:latin typeface="黑体" panose="02010609060101010101" pitchFamily="49" charset="-122"/>
                <a:ea typeface="黑体" panose="02010609060101010101" pitchFamily="49" charset="-122"/>
                <a:cs typeface="黑体" panose="02010609060101010101" pitchFamily="49" charset="-122"/>
              </a:rPr>
              <a:t>。</a:t>
            </a:r>
            <a:endParaRPr lang="zh-CN" altLang="en-US">
              <a:latin typeface="黑体" panose="02010609060101010101" pitchFamily="49" charset="-122"/>
              <a:ea typeface="黑体" panose="02010609060101010101" pitchFamily="49" charset="-122"/>
              <a:cs typeface="黑体" panose="02010609060101010101" pitchFamily="49" charset="-122"/>
            </a:endParaRPr>
          </a:p>
          <a:p>
            <a:pPr indent="0">
              <a:lnSpc>
                <a:spcPct val="150000"/>
              </a:lnSpc>
              <a:buFont typeface="Arial" panose="020B0604020202020204" pitchFamily="34" charset="0"/>
              <a:buNone/>
            </a:pPr>
            <a:r>
              <a:rPr lang="zh-CN" altLang="en-US" b="1">
                <a:latin typeface="黑体" panose="02010609060101010101" pitchFamily="49" charset="-122"/>
                <a:ea typeface="黑体" panose="02010609060101010101" pitchFamily="49" charset="-122"/>
                <a:cs typeface="黑体" panose="02010609060101010101" pitchFamily="49" charset="-122"/>
              </a:rPr>
              <a:t>（</a:t>
            </a:r>
            <a:r>
              <a:rPr lang="en-US" altLang="zh-CN" b="1">
                <a:latin typeface="黑体" panose="02010609060101010101" pitchFamily="49" charset="-122"/>
                <a:ea typeface="黑体" panose="02010609060101010101" pitchFamily="49" charset="-122"/>
                <a:cs typeface="黑体" panose="02010609060101010101" pitchFamily="49" charset="-122"/>
              </a:rPr>
              <a:t>2</a:t>
            </a:r>
            <a:r>
              <a:rPr lang="zh-CN" altLang="en-US" b="1">
                <a:latin typeface="黑体" panose="02010609060101010101" pitchFamily="49" charset="-122"/>
                <a:ea typeface="黑体" panose="02010609060101010101" pitchFamily="49" charset="-122"/>
                <a:cs typeface="黑体" panose="02010609060101010101" pitchFamily="49" charset="-122"/>
              </a:rPr>
              <a:t>）词类可以告诉我们单词的发音信息</a:t>
            </a:r>
            <a:endParaRPr lang="zh-CN" altLang="en-US" b="1">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50000"/>
              </a:lnSpc>
              <a:buFont typeface="Arial" panose="020B0604020202020204" pitchFamily="34" charset="0"/>
              <a:buChar char="•"/>
            </a:pPr>
            <a:r>
              <a:rPr lang="zh-CN" altLang="en-US">
                <a:latin typeface="黑体" panose="02010609060101010101" pitchFamily="49" charset="-122"/>
                <a:ea typeface="黑体" panose="02010609060101010101" pitchFamily="49" charset="-122"/>
                <a:cs typeface="黑体" panose="02010609060101010101" pitchFamily="49" charset="-122"/>
              </a:rPr>
              <a:t>比如，有的单词既是名词又是动词，但是不同的词性，它的发音不同。得知词性也就得知了该词的发音。</a:t>
            </a:r>
            <a:endParaRPr lang="zh-CN" altLang="en-US">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50000"/>
              </a:lnSpc>
              <a:buFont typeface="Arial" panose="020B0604020202020204" pitchFamily="34" charset="0"/>
              <a:buChar char="•"/>
            </a:pPr>
            <a:r>
              <a:rPr lang="en-US" altLang="zh-CN" i="1">
                <a:latin typeface="等线" panose="02010600030101010101" charset="-122"/>
                <a:ea typeface="等线" panose="02010600030101010101" charset="-122"/>
                <a:cs typeface="等线" panose="02010600030101010101" charset="-122"/>
              </a:rPr>
              <a:t>[这个人什么都</a:t>
            </a:r>
            <a:r>
              <a:rPr lang="en-US" altLang="zh-CN" i="1">
                <a:solidFill>
                  <a:srgbClr val="FF0000"/>
                </a:solidFill>
                <a:latin typeface="等线" panose="02010600030101010101" charset="-122"/>
                <a:ea typeface="等线" panose="02010600030101010101" charset="-122"/>
                <a:cs typeface="等线" panose="02010600030101010101" charset="-122"/>
              </a:rPr>
              <a:t>好</a:t>
            </a:r>
            <a:r>
              <a:rPr lang="en-US" altLang="zh-CN" i="1">
                <a:latin typeface="等线" panose="02010600030101010101" charset="-122"/>
                <a:ea typeface="等线" panose="02010600030101010101" charset="-122"/>
                <a:cs typeface="等线" panose="02010600030101010101" charset="-122"/>
              </a:rPr>
              <a:t>，就是</a:t>
            </a:r>
            <a:r>
              <a:rPr lang="en-US" altLang="zh-CN" i="1">
                <a:solidFill>
                  <a:srgbClr val="FF0000"/>
                </a:solidFill>
                <a:latin typeface="等线" panose="02010600030101010101" charset="-122"/>
                <a:ea typeface="等线" panose="02010600030101010101" charset="-122"/>
                <a:cs typeface="等线" panose="02010600030101010101" charset="-122"/>
              </a:rPr>
              <a:t>好</a:t>
            </a:r>
            <a:r>
              <a:rPr lang="en-US" altLang="zh-CN" i="1">
                <a:latin typeface="等线" panose="02010600030101010101" charset="-122"/>
                <a:ea typeface="等线" panose="02010600030101010101" charset="-122"/>
                <a:cs typeface="等线" panose="02010600030101010101" charset="-122"/>
              </a:rPr>
              <a:t>酗酒]</a:t>
            </a:r>
            <a:endParaRPr lang="en-US" altLang="zh-CN" i="1">
              <a:latin typeface="等线" panose="02010600030101010101" charset="-122"/>
              <a:ea typeface="等线" panose="02010600030101010101" charset="-122"/>
              <a:cs typeface="等线" panose="02010600030101010101" charset="-122"/>
            </a:endParaRPr>
          </a:p>
          <a:p>
            <a:pPr indent="0">
              <a:lnSpc>
                <a:spcPct val="150000"/>
              </a:lnSpc>
              <a:buFont typeface="Arial" panose="020B0604020202020204" pitchFamily="34" charset="0"/>
              <a:buNone/>
            </a:pPr>
            <a:r>
              <a:rPr lang="zh-CN" altLang="en-US" b="1">
                <a:latin typeface="黑体" panose="02010609060101010101" pitchFamily="49" charset="-122"/>
                <a:ea typeface="黑体" panose="02010609060101010101" pitchFamily="49" charset="-122"/>
                <a:cs typeface="黑体" panose="02010609060101010101" pitchFamily="49" charset="-122"/>
              </a:rPr>
              <a:t>（</a:t>
            </a:r>
            <a:r>
              <a:rPr lang="en-US" altLang="zh-CN" b="1">
                <a:latin typeface="黑体" panose="02010609060101010101" pitchFamily="49" charset="-122"/>
                <a:ea typeface="黑体" panose="02010609060101010101" pitchFamily="49" charset="-122"/>
                <a:cs typeface="黑体" panose="02010609060101010101" pitchFamily="49" charset="-122"/>
              </a:rPr>
              <a:t>3</a:t>
            </a:r>
            <a:r>
              <a:rPr lang="zh-CN" altLang="en-US" b="1">
                <a:latin typeface="黑体" panose="02010609060101010101" pitchFamily="49" charset="-122"/>
                <a:ea typeface="黑体" panose="02010609060101010101" pitchFamily="49" charset="-122"/>
                <a:cs typeface="黑体" panose="02010609060101010101" pitchFamily="49" charset="-122"/>
              </a:rPr>
              <a:t>）区分同形、同音，但意义毫不相干的词。</a:t>
            </a:r>
            <a:r>
              <a:rPr lang="en-US" altLang="zh-CN" i="1">
                <a:latin typeface="等线" panose="02010600030101010101" charset="-122"/>
                <a:ea typeface="等线" panose="02010600030101010101" charset="-122"/>
                <a:cs typeface="等线" panose="02010600030101010101" charset="-122"/>
              </a:rPr>
              <a:t>[每次他都</a:t>
            </a:r>
            <a:r>
              <a:rPr lang="en-US" altLang="zh-CN" i="1">
                <a:solidFill>
                  <a:srgbClr val="FF0000"/>
                </a:solidFill>
                <a:latin typeface="等线" panose="02010600030101010101" charset="-122"/>
                <a:ea typeface="等线" panose="02010600030101010101" charset="-122"/>
                <a:cs typeface="等线" panose="02010600030101010101" charset="-122"/>
              </a:rPr>
              <a:t>会</a:t>
            </a:r>
            <a:r>
              <a:rPr lang="en-US" altLang="zh-CN" i="1">
                <a:latin typeface="等线" panose="02010600030101010101" charset="-122"/>
                <a:ea typeface="等线" panose="02010600030101010101" charset="-122"/>
                <a:cs typeface="等线" panose="02010600030101010101" charset="-122"/>
              </a:rPr>
              <a:t>在</a:t>
            </a:r>
            <a:r>
              <a:rPr lang="en-US" altLang="zh-CN" i="1">
                <a:solidFill>
                  <a:srgbClr val="FF0000"/>
                </a:solidFill>
                <a:latin typeface="等线" panose="02010600030101010101" charset="-122"/>
                <a:ea typeface="等线" panose="02010600030101010101" charset="-122"/>
                <a:cs typeface="等线" panose="02010600030101010101" charset="-122"/>
              </a:rPr>
              <a:t>会</a:t>
            </a:r>
            <a:r>
              <a:rPr lang="en-US" altLang="zh-CN" i="1">
                <a:latin typeface="等线" panose="02010600030101010101" charset="-122"/>
                <a:ea typeface="等线" panose="02010600030101010101" charset="-122"/>
                <a:cs typeface="等线" panose="02010600030101010101" charset="-122"/>
              </a:rPr>
              <a:t>上制造点新闻]</a:t>
            </a:r>
            <a:endParaRPr lang="en-US" altLang="zh-CN">
              <a:latin typeface="黑体" panose="02010609060101010101" pitchFamily="49" charset="-122"/>
              <a:ea typeface="黑体" panose="02010609060101010101" pitchFamily="49" charset="-122"/>
              <a:cs typeface="黑体" panose="02010609060101010101" pitchFamily="49" charset="-122"/>
            </a:endParaRPr>
          </a:p>
          <a:p>
            <a:pPr indent="0">
              <a:lnSpc>
                <a:spcPct val="150000"/>
              </a:lnSpc>
              <a:buFont typeface="Arial" panose="020B0604020202020204" pitchFamily="34" charset="0"/>
              <a:buNone/>
            </a:pPr>
            <a:r>
              <a:rPr lang="zh-CN" altLang="en-US" b="1">
                <a:latin typeface="黑体" panose="02010609060101010101" pitchFamily="49" charset="-122"/>
                <a:ea typeface="黑体" panose="02010609060101010101" pitchFamily="49" charset="-122"/>
                <a:cs typeface="黑体" panose="02010609060101010101" pitchFamily="49" charset="-122"/>
              </a:rPr>
              <a:t>（</a:t>
            </a:r>
            <a:r>
              <a:rPr lang="en-US" altLang="zh-CN" b="1">
                <a:latin typeface="黑体" panose="02010609060101010101" pitchFamily="49" charset="-122"/>
                <a:ea typeface="黑体" panose="02010609060101010101" pitchFamily="49" charset="-122"/>
                <a:cs typeface="黑体" panose="02010609060101010101" pitchFamily="49" charset="-122"/>
              </a:rPr>
              <a:t>4</a:t>
            </a:r>
            <a:r>
              <a:rPr lang="zh-CN" altLang="en-US" b="1">
                <a:latin typeface="黑体" panose="02010609060101010101" pitchFamily="49" charset="-122"/>
                <a:ea typeface="黑体" panose="02010609060101010101" pitchFamily="49" charset="-122"/>
                <a:cs typeface="黑体" panose="02010609060101010101" pitchFamily="49" charset="-122"/>
              </a:rPr>
              <a:t>）区分兼类词。</a:t>
            </a:r>
            <a:r>
              <a:rPr lang="en-US" altLang="zh-CN" i="1">
                <a:latin typeface="等线" panose="02010600030101010101" charset="-122"/>
                <a:ea typeface="等线" panose="02010600030101010101" charset="-122"/>
                <a:cs typeface="等线" panose="02010600030101010101" charset="-122"/>
              </a:rPr>
              <a:t>[用那种方式</a:t>
            </a:r>
            <a:r>
              <a:rPr lang="en-US" altLang="zh-CN" i="1">
                <a:solidFill>
                  <a:srgbClr val="FF0000"/>
                </a:solidFill>
                <a:latin typeface="等线" panose="02010600030101010101" charset="-122"/>
                <a:ea typeface="等线" panose="02010600030101010101" charset="-122"/>
                <a:cs typeface="等线" panose="02010600030101010101" charset="-122"/>
              </a:rPr>
              <a:t>教育</a:t>
            </a:r>
            <a:r>
              <a:rPr lang="en-US" altLang="zh-CN" i="1">
                <a:latin typeface="等线" panose="02010600030101010101" charset="-122"/>
                <a:ea typeface="等线" panose="02010600030101010101" charset="-122"/>
                <a:cs typeface="等线" panose="02010600030101010101" charset="-122"/>
              </a:rPr>
              <a:t>孩子，简直是对</a:t>
            </a:r>
            <a:r>
              <a:rPr lang="en-US" altLang="zh-CN" i="1">
                <a:solidFill>
                  <a:srgbClr val="FF0000"/>
                </a:solidFill>
                <a:latin typeface="等线" panose="02010600030101010101" charset="-122"/>
                <a:ea typeface="等线" panose="02010600030101010101" charset="-122"/>
                <a:cs typeface="等线" panose="02010600030101010101" charset="-122"/>
              </a:rPr>
              <a:t>教育</a:t>
            </a:r>
            <a:r>
              <a:rPr lang="en-US" altLang="zh-CN" i="1">
                <a:latin typeface="等线" panose="02010600030101010101" charset="-122"/>
                <a:ea typeface="等线" panose="02010600030101010101" charset="-122"/>
                <a:cs typeface="等线" panose="02010600030101010101" charset="-122"/>
              </a:rPr>
              <a:t>事业的侮辱]</a:t>
            </a:r>
            <a:endParaRPr lang="zh-CN" altLang="en-US" i="1">
              <a:latin typeface="等线" panose="02010600030101010101" charset="-122"/>
              <a:ea typeface="等线" panose="02010600030101010101" charset="-122"/>
              <a:cs typeface="等线" panose="02010600030101010101" charset="-122"/>
            </a:endParaRPr>
          </a:p>
          <a:p>
            <a:pPr indent="0">
              <a:lnSpc>
                <a:spcPct val="150000"/>
              </a:lnSpc>
              <a:buFont typeface="Arial" panose="020B0604020202020204" pitchFamily="34" charset="0"/>
              <a:buNone/>
            </a:pPr>
            <a:r>
              <a:rPr lang="zh-CN" altLang="en-US" b="1">
                <a:latin typeface="黑体" panose="02010609060101010101" pitchFamily="49" charset="-122"/>
                <a:ea typeface="黑体" panose="02010609060101010101" pitchFamily="49" charset="-122"/>
                <a:cs typeface="黑体" panose="02010609060101010101" pitchFamily="49" charset="-122"/>
              </a:rPr>
              <a:t>（</a:t>
            </a:r>
            <a:r>
              <a:rPr lang="en-US" altLang="zh-CN" b="1">
                <a:latin typeface="黑体" panose="02010609060101010101" pitchFamily="49" charset="-122"/>
                <a:ea typeface="黑体" panose="02010609060101010101" pitchFamily="49" charset="-122"/>
                <a:cs typeface="黑体" panose="02010609060101010101" pitchFamily="49" charset="-122"/>
              </a:rPr>
              <a:t>5</a:t>
            </a:r>
            <a:r>
              <a:rPr lang="zh-CN" altLang="en-US" b="1">
                <a:latin typeface="黑体" panose="02010609060101010101" pitchFamily="49" charset="-122"/>
                <a:ea typeface="黑体" panose="02010609060101010101" pitchFamily="49" charset="-122"/>
                <a:cs typeface="黑体" panose="02010609060101010101" pitchFamily="49" charset="-122"/>
              </a:rPr>
              <a:t>）用来信息检索</a:t>
            </a:r>
            <a:endParaRPr lang="zh-CN" altLang="en-US" b="1">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50000"/>
              </a:lnSpc>
              <a:buFont typeface="Arial" panose="020B0604020202020204" pitchFamily="34" charset="0"/>
              <a:buChar char="•"/>
            </a:pPr>
            <a:r>
              <a:rPr lang="zh-CN" altLang="en-US">
                <a:latin typeface="黑体" panose="02010609060101010101" pitchFamily="49" charset="-122"/>
                <a:ea typeface="黑体" panose="02010609060101010101" pitchFamily="49" charset="-122"/>
                <a:cs typeface="黑体" panose="02010609060101010101" pitchFamily="49" charset="-122"/>
              </a:rPr>
              <a:t>比如，帮助我们从文献中选择出名词或者其他重要的单词，快速查找名字、时间、日期或其他命名实体。</a:t>
            </a:r>
            <a:endParaRPr lang="zh-CN" altLang="en-US">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sym typeface="+mn-ea"/>
              </a:rPr>
              <a:t>Conditional Random Field</a:t>
            </a:r>
            <a:r>
              <a:rPr>
                <a:sym typeface="+mn-ea"/>
              </a:rPr>
              <a:t>条件随机场（线性链）</a:t>
            </a:r>
            <a:br>
              <a:rPr>
                <a:sym typeface="+mn-ea"/>
              </a:rPr>
            </a:br>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621665" y="2553970"/>
                <a:ext cx="11062970" cy="795020"/>
              </a:xfrm>
              <a:prstGeom prst="rect">
                <a:avLst/>
              </a:prstGeom>
              <a:noFill/>
            </p:spPr>
            <p:txBody>
              <a:bodyPr wrap="square" rtlCol="0" anchor="t">
                <a:spAutoFit/>
              </a:bodyPr>
              <a:p>
                <a:pPr algn="l"/>
                <a14:m>
                  <m:oMathPara xmlns:m="http://schemas.openxmlformats.org/officeDocument/2006/math">
                    <m:oMathParaPr>
                      <m:jc m:val="left"/>
                    </m:oMathParaPr>
                    <m:oMath xmlns:m="http://schemas.openxmlformats.org/officeDocument/2006/math">
                      <m:r>
                        <a:rPr lang="en-US" altLang="zh-CN" sz="2200" i="1">
                          <a:latin typeface="Cambria Math" panose="02040503050406030204" charset="0"/>
                          <a:cs typeface="Cambria Math" panose="02040503050406030204" charset="0"/>
                        </a:rPr>
                        <m:t>𝑡</m:t>
                      </m:r>
                      <m:r>
                        <a:rPr lang="en-US" altLang="zh-CN" sz="2200" i="1" baseline="-25000">
                          <a:latin typeface="Cambria Math" panose="02040503050406030204" charset="0"/>
                          <a:cs typeface="Cambria Math" panose="02040503050406030204" charset="0"/>
                        </a:rPr>
                        <m:t>𝑗</m:t>
                      </m:r>
                      <m:r>
                        <a:rPr lang="en-US" altLang="zh-CN" sz="2200" i="1">
                          <a:latin typeface="Cambria Math" panose="02040503050406030204" charset="0"/>
                          <a:cs typeface="Cambria Math" panose="02040503050406030204" charset="0"/>
                        </a:rPr>
                        <m:t>(</m:t>
                      </m:r>
                      <m:r>
                        <a:rPr lang="en-US" altLang="zh-CN" sz="2200" i="1">
                          <a:latin typeface="Cambria Math" panose="02040503050406030204" charset="0"/>
                          <a:cs typeface="Cambria Math" panose="02040503050406030204" charset="0"/>
                        </a:rPr>
                        <m:t>𝑦</m:t>
                      </m:r>
                      <m:r>
                        <a:rPr lang="en-US" altLang="zh-CN" sz="2200" i="1" baseline="-25000">
                          <a:latin typeface="Cambria Math" panose="02040503050406030204" charset="0"/>
                          <a:cs typeface="Cambria Math" panose="02040503050406030204" charset="0"/>
                        </a:rPr>
                        <m:t>𝑖</m:t>
                      </m:r>
                      <m:r>
                        <a:rPr lang="en-US" altLang="zh-CN" sz="2200" i="1" baseline="-25000">
                          <a:latin typeface="Cambria Math" panose="02040503050406030204" charset="0"/>
                          <a:cs typeface="Cambria Math" panose="02040503050406030204" charset="0"/>
                        </a:rPr>
                        <m:t>−</m:t>
                      </m:r>
                      <m:r>
                        <a:rPr lang="en-US" altLang="zh-CN" sz="2200" i="1" baseline="-25000">
                          <a:latin typeface="Cambria Math" panose="02040503050406030204" charset="0"/>
                          <a:cs typeface="Cambria Math" panose="02040503050406030204" charset="0"/>
                        </a:rPr>
                        <m:t>1</m:t>
                      </m:r>
                      <m:r>
                        <a:rPr lang="en-US" altLang="zh-CN" sz="2200" i="1">
                          <a:latin typeface="Cambria Math" panose="02040503050406030204" charset="0"/>
                          <a:cs typeface="Cambria Math" panose="02040503050406030204" charset="0"/>
                        </a:rPr>
                        <m:t>,</m:t>
                      </m:r>
                      <m:r>
                        <a:rPr lang="en-US" altLang="zh-CN" sz="2200" i="1">
                          <a:latin typeface="Cambria Math" panose="02040503050406030204" charset="0"/>
                          <a:cs typeface="Cambria Math" panose="02040503050406030204" charset="0"/>
                        </a:rPr>
                        <m:t>𝑦</m:t>
                      </m:r>
                      <m:r>
                        <a:rPr lang="en-US" altLang="zh-CN" sz="2200" i="1" baseline="-25000">
                          <a:latin typeface="Cambria Math" panose="02040503050406030204" charset="0"/>
                          <a:cs typeface="Cambria Math" panose="02040503050406030204" charset="0"/>
                        </a:rPr>
                        <m:t>𝑖</m:t>
                      </m:r>
                      <m:r>
                        <a:rPr lang="en-US" altLang="zh-CN" sz="2200" i="1">
                          <a:latin typeface="Cambria Math" panose="02040503050406030204" charset="0"/>
                          <a:cs typeface="Cambria Math" panose="02040503050406030204" charset="0"/>
                        </a:rPr>
                        <m:t>,</m:t>
                      </m:r>
                      <m:r>
                        <a:rPr lang="en-US" altLang="zh-CN" sz="2200" i="1">
                          <a:latin typeface="Cambria Math" panose="02040503050406030204" charset="0"/>
                          <a:cs typeface="Cambria Math" panose="02040503050406030204" charset="0"/>
                        </a:rPr>
                        <m:t>𝑥</m:t>
                      </m:r>
                      <m:r>
                        <a:rPr lang="en-US" altLang="zh-CN" sz="2200" i="1">
                          <a:latin typeface="Cambria Math" panose="02040503050406030204" charset="0"/>
                          <a:cs typeface="Cambria Math" panose="02040503050406030204" charset="0"/>
                        </a:rPr>
                        <m:t>,</m:t>
                      </m:r>
                      <m:r>
                        <a:rPr lang="en-US" altLang="zh-CN" sz="2200" i="1">
                          <a:latin typeface="Cambria Math" panose="02040503050406030204" charset="0"/>
                          <a:cs typeface="Cambria Math" panose="02040503050406030204" charset="0"/>
                        </a:rPr>
                        <m:t>𝑖</m:t>
                      </m:r>
                      <m:r>
                        <a:rPr lang="en-US" altLang="zh-CN" sz="2200" i="1">
                          <a:latin typeface="Cambria Math" panose="02040503050406030204" charset="0"/>
                          <a:cs typeface="Cambria Math" panose="02040503050406030204" charset="0"/>
                        </a:rPr>
                        <m:t>)</m:t>
                      </m:r>
                    </m:oMath>
                  </m:oMathPara>
                </a14:m>
                <a:endParaRPr lang="en-US" altLang="zh-CN" sz="2200" i="1">
                  <a:latin typeface="Cambria Math" panose="02040503050406030204" charset="0"/>
                  <a:cs typeface="Cambria Math" panose="02040503050406030204" charset="0"/>
                </a:endParaRPr>
              </a:p>
              <a:p>
                <a:pPr algn="l"/>
                <a14:m>
                  <m:oMathPara xmlns:m="http://schemas.openxmlformats.org/officeDocument/2006/math">
                    <m:oMathParaPr>
                      <m:jc m:val="left"/>
                    </m:oMathParaPr>
                    <m:oMath xmlns:m="http://schemas.openxmlformats.org/officeDocument/2006/math">
                      <m:r>
                        <a:rPr lang="en-US" altLang="zh-CN" sz="2200" i="1">
                          <a:latin typeface="Cambria Math" panose="02040503050406030204" charset="0"/>
                          <a:cs typeface="Cambria Math" panose="02040503050406030204" charset="0"/>
                        </a:rPr>
                        <m:t>是</m:t>
                      </m:r>
                      <m:r>
                        <a:rPr lang="en-US" altLang="zh-CN" sz="2200" b="1" i="1">
                          <a:solidFill>
                            <a:srgbClr val="FF0000"/>
                          </a:solidFill>
                          <a:latin typeface="Cambria Math" panose="02040503050406030204" charset="0"/>
                          <a:cs typeface="Cambria Math" panose="02040503050406030204" charset="0"/>
                        </a:rPr>
                        <m:t>转移特征函数</m:t>
                      </m:r>
                      <m:r>
                        <a:rPr lang="en-US" altLang="zh-CN" sz="2200" i="1">
                          <a:latin typeface="Cambria Math" panose="02040503050406030204" charset="0"/>
                          <a:cs typeface="Cambria Math" panose="02040503050406030204" charset="0"/>
                        </a:rPr>
                        <m:t>，刻画相邻标记变量之间的关系以及观测序列对他们的影响</m:t>
                      </m:r>
                    </m:oMath>
                  </m:oMathPara>
                </a14:m>
                <a:endParaRPr lang="zh-CN" altLang="en-US" sz="2200"/>
              </a:p>
            </p:txBody>
          </p:sp>
        </mc:Choice>
        <mc:Fallback>
          <p:sp>
            <p:nvSpPr>
              <p:cNvPr id="3" name="文本框 2"/>
              <p:cNvSpPr txBox="1">
                <a:spLocks noRot="1" noChangeAspect="1" noMove="1" noResize="1" noEditPoints="1" noAdjustHandles="1" noChangeArrowheads="1" noChangeShapeType="1" noTextEdit="1"/>
              </p:cNvSpPr>
              <p:nvPr/>
            </p:nvSpPr>
            <p:spPr>
              <a:xfrm>
                <a:off x="621665" y="2553970"/>
                <a:ext cx="11062970" cy="79502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621665" y="3548380"/>
                <a:ext cx="7390130" cy="795020"/>
              </a:xfrm>
              <a:prstGeom prst="rect">
                <a:avLst/>
              </a:prstGeom>
              <a:noFill/>
            </p:spPr>
            <p:txBody>
              <a:bodyPr wrap="square" rtlCol="0" anchor="t">
                <a:spAutoFit/>
              </a:bodyPr>
              <a:p>
                <a:pPr algn="l"/>
                <a14:m>
                  <m:oMathPara xmlns:m="http://schemas.openxmlformats.org/officeDocument/2006/math">
                    <m:oMathParaPr>
                      <m:jc m:val="left"/>
                    </m:oMathParaPr>
                    <m:oMath xmlns:m="http://schemas.openxmlformats.org/officeDocument/2006/math">
                      <m:r>
                        <a:rPr lang="en-US" altLang="zh-CN" sz="2200" i="1">
                          <a:latin typeface="Cambria Math" panose="02040503050406030204" charset="0"/>
                          <a:cs typeface="Cambria Math" panose="02040503050406030204" charset="0"/>
                        </a:rPr>
                        <m:t>𝑠</m:t>
                      </m:r>
                      <m:r>
                        <a:rPr lang="en-US" altLang="zh-CN" sz="2200" i="1" baseline="-25000">
                          <a:latin typeface="Cambria Math" panose="02040503050406030204" charset="0"/>
                          <a:cs typeface="Cambria Math" panose="02040503050406030204" charset="0"/>
                        </a:rPr>
                        <m:t>𝑘</m:t>
                      </m:r>
                      <m:r>
                        <a:rPr lang="en-US" altLang="zh-CN" sz="2200" i="1">
                          <a:latin typeface="Cambria Math" panose="02040503050406030204" charset="0"/>
                          <a:cs typeface="Cambria Math" panose="02040503050406030204" charset="0"/>
                        </a:rPr>
                        <m:t>(</m:t>
                      </m:r>
                      <m:r>
                        <a:rPr lang="en-US" altLang="zh-CN" sz="2200" i="1">
                          <a:latin typeface="Cambria Math" panose="02040503050406030204" charset="0"/>
                          <a:cs typeface="Cambria Math" panose="02040503050406030204" charset="0"/>
                        </a:rPr>
                        <m:t>𝑦</m:t>
                      </m:r>
                      <m:r>
                        <a:rPr lang="en-US" altLang="zh-CN" sz="2200" i="1" baseline="-25000">
                          <a:latin typeface="Cambria Math" panose="02040503050406030204" charset="0"/>
                          <a:cs typeface="Cambria Math" panose="02040503050406030204" charset="0"/>
                        </a:rPr>
                        <m:t>𝑖</m:t>
                      </m:r>
                      <m:r>
                        <a:rPr lang="en-US" altLang="zh-CN" sz="2200" i="1">
                          <a:latin typeface="Cambria Math" panose="02040503050406030204" charset="0"/>
                          <a:cs typeface="Cambria Math" panose="02040503050406030204" charset="0"/>
                        </a:rPr>
                        <m:t>,</m:t>
                      </m:r>
                      <m:r>
                        <a:rPr lang="en-US" altLang="zh-CN" sz="2200" i="1">
                          <a:latin typeface="Cambria Math" panose="02040503050406030204" charset="0"/>
                          <a:cs typeface="Cambria Math" panose="02040503050406030204" charset="0"/>
                        </a:rPr>
                        <m:t>𝑥</m:t>
                      </m:r>
                      <m:r>
                        <a:rPr lang="en-US" altLang="zh-CN" sz="2200" i="1">
                          <a:latin typeface="Cambria Math" panose="02040503050406030204" charset="0"/>
                          <a:cs typeface="Cambria Math" panose="02040503050406030204" charset="0"/>
                        </a:rPr>
                        <m:t>,</m:t>
                      </m:r>
                      <m:r>
                        <a:rPr lang="en-US" altLang="zh-CN" sz="2200" i="1">
                          <a:latin typeface="Cambria Math" panose="02040503050406030204" charset="0"/>
                          <a:cs typeface="Cambria Math" panose="02040503050406030204" charset="0"/>
                        </a:rPr>
                        <m:t>𝑖</m:t>
                      </m:r>
                      <m:r>
                        <a:rPr lang="en-US" altLang="zh-CN" sz="2200" i="1">
                          <a:latin typeface="Cambria Math" panose="02040503050406030204" charset="0"/>
                          <a:cs typeface="Cambria Math" panose="02040503050406030204" charset="0"/>
                        </a:rPr>
                        <m:t>)</m:t>
                      </m:r>
                    </m:oMath>
                  </m:oMathPara>
                </a14:m>
                <a:endParaRPr lang="en-US" altLang="zh-CN" sz="2200" i="1">
                  <a:latin typeface="Cambria Math" panose="02040503050406030204" charset="0"/>
                  <a:cs typeface="Cambria Math" panose="02040503050406030204" charset="0"/>
                </a:endParaRPr>
              </a:p>
              <a:p>
                <a:pPr algn="l"/>
                <a14:m>
                  <m:oMathPara xmlns:m="http://schemas.openxmlformats.org/officeDocument/2006/math">
                    <m:oMathParaPr>
                      <m:jc m:val="left"/>
                    </m:oMathParaPr>
                    <m:oMath xmlns:m="http://schemas.openxmlformats.org/officeDocument/2006/math">
                      <m:r>
                        <a:rPr lang="en-US" altLang="zh-CN" sz="2200" i="1">
                          <a:latin typeface="Cambria Math" panose="02040503050406030204" charset="0"/>
                          <a:cs typeface="Cambria Math" panose="02040503050406030204" charset="0"/>
                        </a:rPr>
                        <m:t>是</m:t>
                      </m:r>
                      <m:r>
                        <a:rPr lang="en-US" altLang="zh-CN" sz="2200" i="1">
                          <a:solidFill>
                            <a:srgbClr val="FF0000"/>
                          </a:solidFill>
                          <a:latin typeface="Cambria Math" panose="02040503050406030204" charset="0"/>
                          <a:cs typeface="Cambria Math" panose="02040503050406030204" charset="0"/>
                        </a:rPr>
                        <m:t>状态特征函数</m:t>
                      </m:r>
                      <m:r>
                        <a:rPr lang="en-US" altLang="zh-CN" sz="2200" i="1">
                          <a:latin typeface="Cambria Math" panose="02040503050406030204" charset="0"/>
                          <a:cs typeface="Cambria Math" panose="02040503050406030204" charset="0"/>
                        </a:rPr>
                        <m:t>，刻画观测序列对标记变量的影响</m:t>
                      </m:r>
                    </m:oMath>
                  </m:oMathPara>
                </a14:m>
                <a:endParaRPr lang="zh-CN" altLang="en-US" sz="2200"/>
              </a:p>
            </p:txBody>
          </p:sp>
        </mc:Choice>
        <mc:Fallback>
          <p:sp>
            <p:nvSpPr>
              <p:cNvPr id="4" name="文本框 3"/>
              <p:cNvSpPr txBox="1">
                <a:spLocks noRot="1" noChangeAspect="1" noMove="1" noResize="1" noEditPoints="1" noAdjustHandles="1" noChangeArrowheads="1" noChangeShapeType="1" noTextEdit="1"/>
              </p:cNvSpPr>
              <p:nvPr/>
            </p:nvSpPr>
            <p:spPr>
              <a:xfrm>
                <a:off x="621665" y="3548380"/>
                <a:ext cx="7390130" cy="79502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2710116" y="1532191"/>
                <a:ext cx="6344285" cy="87693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1</m:t>
                          </m:r>
                        </m:num>
                        <m:den>
                          <m:r>
                            <a:rPr lang="en-US" altLang="zh-CN" i="1">
                              <a:latin typeface="Cambria Math" panose="02040503050406030204" charset="0"/>
                              <a:cs typeface="Cambria Math" panose="02040503050406030204" charset="0"/>
                            </a:rPr>
                            <m:t>𝑍</m:t>
                          </m:r>
                        </m:den>
                      </m:f>
                      <m:r>
                        <a:rPr lang="en-US" altLang="zh-CN" i="1">
                          <a:latin typeface="Cambria Math" panose="02040503050406030204" charset="0"/>
                          <a:cs typeface="Cambria Math" panose="02040503050406030204" charset="0"/>
                        </a:rPr>
                        <m:t>𝑒𝑥𝑝</m:t>
                      </m:r>
                      <m:r>
                        <a:rPr lang="en-US" altLang="zh-CN" i="1">
                          <a:latin typeface="Cambria Math" panose="02040503050406030204" charset="0"/>
                          <a:cs typeface="Cambria Math" panose="02040503050406030204" charset="0"/>
                        </a:rPr>
                        <m:t>(</m:t>
                      </m:r>
                      <m:nary>
                        <m:naryPr>
                          <m:chr m:val="∑"/>
                          <m:limLoc m:val="undOvr"/>
                          <m:supHide m:val="on"/>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𝑗</m:t>
                          </m:r>
                        </m:sub>
                        <m:sup/>
                        <m:e>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𝑛</m:t>
                              </m:r>
                            </m:sup>
                            <m:e>
                              <m:r>
                                <a:rPr lang="en-US" altLang="zh-CN" i="1">
                                  <a:latin typeface="Cambria Math" panose="02040503050406030204" charset="0"/>
                                  <a:cs typeface="Cambria Math" panose="02040503050406030204" charset="0"/>
                                  <a:sym typeface="Symbol" panose="05050102010706020507" charset="0"/>
                                </a:rPr>
                                <m:t></m:t>
                              </m:r>
                              <m:r>
                                <a:rPr lang="en-US" altLang="zh-CN" i="1" baseline="-25000">
                                  <a:latin typeface="Cambria Math" panose="02040503050406030204" charset="0"/>
                                  <a:cs typeface="Cambria Math" panose="02040503050406030204" charset="0"/>
                                  <a:sym typeface="Symbol" panose="05050102010706020507" charset="0"/>
                                </a:rPr>
                                <m:t>𝑗</m:t>
                              </m:r>
                            </m:e>
                          </m:nary>
                        </m:e>
                      </m:nary>
                      <m:r>
                        <a:rPr lang="en-US" altLang="zh-CN" i="1">
                          <a:latin typeface="Cambria Math" panose="02040503050406030204" charset="0"/>
                          <a:cs typeface="Cambria Math" panose="02040503050406030204" charset="0"/>
                        </a:rPr>
                        <m:t>𝑡</m:t>
                      </m:r>
                      <m:r>
                        <a:rPr lang="en-US" altLang="zh-CN" i="1" baseline="-25000">
                          <a:latin typeface="Cambria Math" panose="02040503050406030204" charset="0"/>
                          <a:cs typeface="Cambria Math" panose="02040503050406030204" charset="0"/>
                        </a:rPr>
                        <m:t>𝑗</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baseline="-25000">
                          <a:latin typeface="Cambria Math" panose="02040503050406030204" charset="0"/>
                          <a:cs typeface="Cambria Math" panose="02040503050406030204" charset="0"/>
                        </a:rPr>
                        <m:t>𝑖</m:t>
                      </m:r>
                      <m:r>
                        <a:rPr lang="en-US" altLang="zh-CN" i="1" baseline="-25000">
                          <a:latin typeface="Cambria Math" panose="02040503050406030204" charset="0"/>
                          <a:cs typeface="Cambria Math" panose="02040503050406030204" charset="0"/>
                        </a:rPr>
                        <m:t>−</m:t>
                      </m:r>
                      <m:r>
                        <a:rPr lang="en-US" altLang="zh-CN" i="1" baseline="-25000">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baseline="-25000">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nary>
                        <m:naryPr>
                          <m:chr m:val="∑"/>
                          <m:limLoc m:val="undOvr"/>
                          <m:supHide m:val="on"/>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𝑘</m:t>
                          </m:r>
                        </m:sub>
                        <m:sup/>
                        <m:e>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𝑛</m:t>
                              </m:r>
                            </m:sup>
                            <m:e>
                              <m:r>
                                <a:rPr lang="en-US" altLang="zh-CN" i="1">
                                  <a:latin typeface="Cambria Math" panose="02040503050406030204" charset="0"/>
                                  <a:cs typeface="Cambria Math" panose="02040503050406030204" charset="0"/>
                                </a:rPr>
                                <m:t>𝜇</m:t>
                              </m:r>
                              <m:r>
                                <a:rPr lang="en-US" altLang="zh-CN" i="1" baseline="-25000">
                                  <a:latin typeface="Cambria Math" panose="02040503050406030204" charset="0"/>
                                  <a:cs typeface="Cambria Math" panose="02040503050406030204" charset="0"/>
                                  <a:sym typeface="Symbol" panose="05050102010706020507" charset="0"/>
                                </a:rPr>
                                <m:t>𝑘</m:t>
                              </m:r>
                            </m:e>
                          </m:nary>
                        </m:e>
                      </m:nary>
                      <m:r>
                        <a:rPr lang="en-US" altLang="zh-CN" i="1">
                          <a:latin typeface="Cambria Math" panose="02040503050406030204" charset="0"/>
                          <a:cs typeface="Cambria Math" panose="02040503050406030204" charset="0"/>
                        </a:rPr>
                        <m:t>𝑠</m:t>
                      </m:r>
                      <m:r>
                        <a:rPr lang="en-US" altLang="zh-CN" i="1" baseline="-25000">
                          <a:latin typeface="Cambria Math" panose="02040503050406030204" charset="0"/>
                          <a:cs typeface="Cambria Math" panose="02040503050406030204" charset="0"/>
                        </a:rPr>
                        <m:t>𝑘</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baseline="-25000">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2710116" y="1532191"/>
                <a:ext cx="6344285" cy="876935"/>
              </a:xfrm>
              <a:prstGeom prst="rect">
                <a:avLst/>
              </a:prstGeom>
              <a:blipFill rotWithShape="1">
                <a:blip r:embed="rId3"/>
                <a:stretch>
                  <a:fillRect l="-9" t="-65" r="9" b="65"/>
                </a:stretch>
              </a:blipFill>
            </p:spPr>
            <p:txBody>
              <a:bodyPr/>
              <a:lstStyle/>
              <a:p>
                <a:r>
                  <a:rPr lang="zh-CN" altLang="en-US">
                    <a:noFill/>
                  </a:rPr>
                  <a:t> </a:t>
                </a:r>
              </a:p>
            </p:txBody>
          </p:sp>
        </mc:Fallback>
      </mc:AlternateContent>
      <p:sp>
        <p:nvSpPr>
          <p:cNvPr id="7" name="椭圆 6"/>
          <p:cNvSpPr/>
          <p:nvPr/>
        </p:nvSpPr>
        <p:spPr>
          <a:xfrm>
            <a:off x="7246620" y="367030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500" baseline="-25000"/>
              <a:t>1</a:t>
            </a:r>
            <a:endParaRPr lang="en-US" altLang="zh-CN" sz="1500" baseline="-25000"/>
          </a:p>
        </p:txBody>
      </p:sp>
      <p:sp>
        <p:nvSpPr>
          <p:cNvPr id="8" name="椭圆 7"/>
          <p:cNvSpPr/>
          <p:nvPr/>
        </p:nvSpPr>
        <p:spPr>
          <a:xfrm>
            <a:off x="8129270" y="367030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500" baseline="-25000"/>
              <a:t>2</a:t>
            </a:r>
            <a:endParaRPr lang="en-US" altLang="zh-CN" sz="1500" baseline="-25000"/>
          </a:p>
        </p:txBody>
      </p:sp>
      <p:sp>
        <p:nvSpPr>
          <p:cNvPr id="9" name="椭圆 8"/>
          <p:cNvSpPr/>
          <p:nvPr/>
        </p:nvSpPr>
        <p:spPr>
          <a:xfrm>
            <a:off x="9011920" y="367030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500" baseline="-25000"/>
              <a:t>3</a:t>
            </a:r>
            <a:endParaRPr lang="en-US" altLang="zh-CN" sz="1500" baseline="-25000"/>
          </a:p>
        </p:txBody>
      </p:sp>
      <p:sp>
        <p:nvSpPr>
          <p:cNvPr id="10" name="椭圆 9"/>
          <p:cNvSpPr/>
          <p:nvPr/>
        </p:nvSpPr>
        <p:spPr>
          <a:xfrm>
            <a:off x="9894570" y="367030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a:t>
            </a:r>
            <a:endParaRPr lang="en-US" altLang="zh-CN" sz="1500" baseline="-25000"/>
          </a:p>
        </p:txBody>
      </p:sp>
      <p:sp>
        <p:nvSpPr>
          <p:cNvPr id="11" name="椭圆 10"/>
          <p:cNvSpPr/>
          <p:nvPr/>
        </p:nvSpPr>
        <p:spPr>
          <a:xfrm>
            <a:off x="10845800" y="367030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y</a:t>
            </a:r>
            <a:r>
              <a:rPr lang="en-US" altLang="zh-CN" sz="1600" baseline="-25000"/>
              <a:t>n</a:t>
            </a:r>
            <a:endParaRPr lang="en-US" altLang="zh-CN" sz="1600" baseline="-25000"/>
          </a:p>
        </p:txBody>
      </p:sp>
      <p:sp>
        <p:nvSpPr>
          <p:cNvPr id="12" name="椭圆 11"/>
          <p:cNvSpPr/>
          <p:nvPr/>
        </p:nvSpPr>
        <p:spPr>
          <a:xfrm>
            <a:off x="7246620" y="501713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1</a:t>
            </a:r>
            <a:endParaRPr lang="en-US" altLang="zh-CN" sz="1500" baseline="-25000"/>
          </a:p>
        </p:txBody>
      </p:sp>
      <p:cxnSp>
        <p:nvCxnSpPr>
          <p:cNvPr id="13" name="直接连接符 12"/>
          <p:cNvCxnSpPr>
            <a:stCxn id="7" idx="6"/>
            <a:endCxn id="8" idx="2"/>
          </p:cNvCxnSpPr>
          <p:nvPr/>
        </p:nvCxnSpPr>
        <p:spPr>
          <a:xfrm>
            <a:off x="7797800" y="3945890"/>
            <a:ext cx="3314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8" idx="6"/>
            <a:endCxn id="9" idx="2"/>
          </p:cNvCxnSpPr>
          <p:nvPr/>
        </p:nvCxnSpPr>
        <p:spPr>
          <a:xfrm>
            <a:off x="8680450" y="3945890"/>
            <a:ext cx="3314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9" idx="6"/>
            <a:endCxn id="10" idx="2"/>
          </p:cNvCxnSpPr>
          <p:nvPr/>
        </p:nvCxnSpPr>
        <p:spPr>
          <a:xfrm>
            <a:off x="9563100" y="3945890"/>
            <a:ext cx="3314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0" idx="6"/>
            <a:endCxn id="11" idx="2"/>
          </p:cNvCxnSpPr>
          <p:nvPr/>
        </p:nvCxnSpPr>
        <p:spPr>
          <a:xfrm>
            <a:off x="10445750" y="3945890"/>
            <a:ext cx="4000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7" idx="4"/>
          </p:cNvCxnSpPr>
          <p:nvPr/>
        </p:nvCxnSpPr>
        <p:spPr>
          <a:xfrm flipH="1">
            <a:off x="7508240" y="4221480"/>
            <a:ext cx="13970" cy="7969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8" idx="4"/>
            <a:endCxn id="23" idx="0"/>
          </p:cNvCxnSpPr>
          <p:nvPr/>
        </p:nvCxnSpPr>
        <p:spPr>
          <a:xfrm>
            <a:off x="8404860" y="4221480"/>
            <a:ext cx="0" cy="7956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9" idx="4"/>
            <a:endCxn id="24" idx="0"/>
          </p:cNvCxnSpPr>
          <p:nvPr/>
        </p:nvCxnSpPr>
        <p:spPr>
          <a:xfrm>
            <a:off x="9287510" y="4221480"/>
            <a:ext cx="12700" cy="828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4"/>
            <a:endCxn id="25" idx="0"/>
          </p:cNvCxnSpPr>
          <p:nvPr/>
        </p:nvCxnSpPr>
        <p:spPr>
          <a:xfrm>
            <a:off x="10170160" y="4221480"/>
            <a:ext cx="17780" cy="8274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1" idx="4"/>
            <a:endCxn id="26" idx="0"/>
          </p:cNvCxnSpPr>
          <p:nvPr/>
        </p:nvCxnSpPr>
        <p:spPr>
          <a:xfrm>
            <a:off x="11121390" y="4221480"/>
            <a:ext cx="19685" cy="8204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8129270" y="501713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2</a:t>
            </a:r>
            <a:endParaRPr lang="en-US" altLang="zh-CN" sz="1500" baseline="-25000"/>
          </a:p>
        </p:txBody>
      </p:sp>
      <p:sp>
        <p:nvSpPr>
          <p:cNvPr id="24" name="椭圆 23"/>
          <p:cNvSpPr/>
          <p:nvPr/>
        </p:nvSpPr>
        <p:spPr>
          <a:xfrm>
            <a:off x="9024620" y="504952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3</a:t>
            </a:r>
            <a:endParaRPr lang="en-US" altLang="zh-CN" sz="1500" baseline="-25000"/>
          </a:p>
        </p:txBody>
      </p:sp>
      <p:sp>
        <p:nvSpPr>
          <p:cNvPr id="25" name="椭圆 24"/>
          <p:cNvSpPr/>
          <p:nvPr/>
        </p:nvSpPr>
        <p:spPr>
          <a:xfrm>
            <a:off x="9912350" y="5048885"/>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baseline="-25000"/>
              <a:t>...</a:t>
            </a:r>
            <a:endParaRPr lang="en-US" altLang="zh-CN" sz="1500" baseline="-25000"/>
          </a:p>
        </p:txBody>
      </p:sp>
      <p:sp>
        <p:nvSpPr>
          <p:cNvPr id="26" name="椭圆 25"/>
          <p:cNvSpPr/>
          <p:nvPr/>
        </p:nvSpPr>
        <p:spPr>
          <a:xfrm>
            <a:off x="10865485" y="5041900"/>
            <a:ext cx="551180" cy="551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00"/>
              <a:t>x</a:t>
            </a:r>
            <a:r>
              <a:rPr lang="en-US" altLang="zh-CN" sz="1500" baseline="-25000"/>
              <a:t>n</a:t>
            </a:r>
            <a:endParaRPr lang="en-US" altLang="zh-CN" sz="1500" baseline="-25000"/>
          </a:p>
        </p:txBody>
      </p:sp>
      <p:sp>
        <p:nvSpPr>
          <p:cNvPr id="27" name="直角三角形 26"/>
          <p:cNvSpPr/>
          <p:nvPr/>
        </p:nvSpPr>
        <p:spPr>
          <a:xfrm rot="10800000">
            <a:off x="7797165" y="3670300"/>
            <a:ext cx="1825625" cy="2299970"/>
          </a:xfrm>
          <a:prstGeom prst="rtTriangle">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23" grpId="0" animBg="1"/>
      <p:bldP spid="24" grpId="0" animBg="1"/>
      <p:bldP spid="25" grpId="0" animBg="1"/>
      <p:bldP spid="26" grpId="0" animBg="1"/>
      <p:bldP spid="7" grpId="1" animBg="1"/>
      <p:bldP spid="8" grpId="1" animBg="1"/>
      <p:bldP spid="9" grpId="1" animBg="1"/>
      <p:bldP spid="10" grpId="1" animBg="1"/>
      <p:bldP spid="11" grpId="1" animBg="1"/>
      <p:bldP spid="12" grpId="1" animBg="1"/>
      <p:bldP spid="23" grpId="1" animBg="1"/>
      <p:bldP spid="24" grpId="1" animBg="1"/>
      <p:bldP spid="25" grpId="1" animBg="1"/>
      <p:bldP spid="26" grpId="1" animBg="1"/>
      <p:bldP spid="27" grpId="0" animBg="1"/>
      <p:bldP spid="2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sym typeface="+mn-ea"/>
              </a:rPr>
              <a:t>Conditional Random Field</a:t>
            </a:r>
            <a:r>
              <a:rPr>
                <a:sym typeface="+mn-ea"/>
              </a:rPr>
              <a:t>条件随机场（线性链）</a:t>
            </a:r>
            <a:br>
              <a:rPr>
                <a:sym typeface="+mn-ea"/>
              </a:rPr>
            </a:br>
            <a:endParaRPr lang="zh-CN" altLang="en-US"/>
          </a:p>
        </p:txBody>
      </p:sp>
      <mc:AlternateContent xmlns:mc="http://schemas.openxmlformats.org/markup-compatibility/2006">
        <mc:Choice xmlns:a14="http://schemas.microsoft.com/office/drawing/2010/main" Requires="a14">
          <p:sp>
            <p:nvSpPr>
              <p:cNvPr id="5" name="文本框 4"/>
              <p:cNvSpPr txBox="1"/>
              <p:nvPr/>
            </p:nvSpPr>
            <p:spPr>
              <a:xfrm>
                <a:off x="2710116" y="1532191"/>
                <a:ext cx="6344285" cy="876935"/>
              </a:xfrm>
              <a:prstGeom prst="rect">
                <a:avLst/>
              </a:prstGeom>
              <a:noFill/>
            </p:spPr>
            <p:txBody>
              <a:bodyPr wrap="none" rtlCol="0" anchor="t">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𝑃</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ea typeface="MS Mincho" charset="0"/>
                              <a:cs typeface="Cambria Math" panose="02040503050406030204" charset="0"/>
                            </a:rPr>
                            <m:t>1</m:t>
                          </m:r>
                        </m:num>
                        <m:den>
                          <m:r>
                            <a:rPr lang="en-US" altLang="zh-CN" i="1">
                              <a:latin typeface="Cambria Math" panose="02040503050406030204" charset="0"/>
                              <a:cs typeface="Cambria Math" panose="02040503050406030204" charset="0"/>
                            </a:rPr>
                            <m:t>𝑍</m:t>
                          </m:r>
                        </m:den>
                      </m:f>
                      <m:r>
                        <a:rPr lang="en-US" altLang="zh-CN" i="1">
                          <a:latin typeface="Cambria Math" panose="02040503050406030204" charset="0"/>
                          <a:cs typeface="Cambria Math" panose="02040503050406030204" charset="0"/>
                        </a:rPr>
                        <m:t>𝑒𝑥𝑝</m:t>
                      </m:r>
                      <m:r>
                        <a:rPr lang="en-US" altLang="zh-CN" i="1">
                          <a:latin typeface="Cambria Math" panose="02040503050406030204" charset="0"/>
                          <a:ea typeface="MS Mincho" charset="0"/>
                          <a:cs typeface="Cambria Math" panose="02040503050406030204" charset="0"/>
                        </a:rPr>
                        <m:t>(</m:t>
                      </m:r>
                      <m:nary>
                        <m:naryPr>
                          <m:chr m:val="∑"/>
                          <m:limLoc m:val="undOvr"/>
                          <m:supHide m:val="on"/>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𝑗</m:t>
                          </m:r>
                        </m:sub>
                        <m:sup/>
                        <m:e>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𝑖</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1</m:t>
                              </m:r>
                            </m:sub>
                            <m:sup>
                              <m:r>
                                <a:rPr lang="en-US" altLang="zh-CN" i="1">
                                  <a:latin typeface="Cambria Math" panose="02040503050406030204" charset="0"/>
                                  <a:cs typeface="Cambria Math" panose="02040503050406030204" charset="0"/>
                                </a:rPr>
                                <m:t>𝑛</m:t>
                              </m:r>
                            </m:sup>
                            <m:e>
                              <m:r>
                                <a:rPr lang="en-US" altLang="zh-CN" i="1">
                                  <a:latin typeface="Cambria Math" panose="02040503050406030204" charset="0"/>
                                  <a:ea typeface="MS Mincho" charset="0"/>
                                  <a:cs typeface="Cambria Math" panose="02040503050406030204" charset="0"/>
                                  <a:sym typeface="Symbol" panose="05050102010706020507" charset="0"/>
                                </a:rPr>
                                <m:t></m:t>
                              </m:r>
                              <m:r>
                                <a:rPr lang="en-US" altLang="zh-CN" i="1" baseline="-25000">
                                  <a:latin typeface="Cambria Math" panose="02040503050406030204" charset="0"/>
                                  <a:cs typeface="Cambria Math" panose="02040503050406030204" charset="0"/>
                                  <a:sym typeface="Symbol" panose="05050102010706020507" charset="0"/>
                                </a:rPr>
                                <m:t>𝑗</m:t>
                              </m:r>
                            </m:e>
                          </m:nary>
                        </m:e>
                      </m:nary>
                      <m:r>
                        <a:rPr lang="en-US" altLang="zh-CN" i="1">
                          <a:latin typeface="Cambria Math" panose="02040503050406030204" charset="0"/>
                          <a:cs typeface="Cambria Math" panose="02040503050406030204" charset="0"/>
                        </a:rPr>
                        <m:t>𝑡</m:t>
                      </m:r>
                      <m:r>
                        <a:rPr lang="en-US" altLang="zh-CN" i="1" baseline="-25000">
                          <a:latin typeface="Cambria Math" panose="02040503050406030204" charset="0"/>
                          <a:cs typeface="Cambria Math" panose="02040503050406030204" charset="0"/>
                        </a:rPr>
                        <m:t>𝑗</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baseline="-25000">
                          <a:latin typeface="Cambria Math" panose="02040503050406030204" charset="0"/>
                          <a:cs typeface="Cambria Math" panose="02040503050406030204" charset="0"/>
                        </a:rPr>
                        <m:t>𝑖</m:t>
                      </m:r>
                      <m:r>
                        <a:rPr lang="en-US" altLang="zh-CN" i="1" baseline="-25000">
                          <a:latin typeface="Cambria Math" panose="02040503050406030204" charset="0"/>
                          <a:ea typeface="MS Mincho" charset="0"/>
                          <a:cs typeface="Cambria Math" panose="02040503050406030204" charset="0"/>
                        </a:rPr>
                        <m:t>−</m:t>
                      </m:r>
                      <m:r>
                        <a:rPr lang="en-US" altLang="zh-CN" i="1" baseline="-25000">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baseline="-25000">
                          <a:latin typeface="Cambria Math" panose="02040503050406030204" charset="0"/>
                          <a:cs typeface="Cambria Math" panose="02040503050406030204" charset="0"/>
                        </a:rPr>
                        <m:t>𝑖</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𝑖</m:t>
                      </m:r>
                      <m:r>
                        <a:rPr lang="en-US" altLang="zh-CN" i="1">
                          <a:latin typeface="Cambria Math" panose="02040503050406030204" charset="0"/>
                          <a:ea typeface="MS Mincho" charset="0"/>
                          <a:cs typeface="Cambria Math" panose="02040503050406030204" charset="0"/>
                        </a:rPr>
                        <m:t>)+</m:t>
                      </m:r>
                      <m:nary>
                        <m:naryPr>
                          <m:chr m:val="∑"/>
                          <m:limLoc m:val="undOvr"/>
                          <m:supHide m:val="on"/>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𝑘</m:t>
                          </m:r>
                        </m:sub>
                        <m:sup/>
                        <m:e>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𝑖</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1</m:t>
                              </m:r>
                            </m:sub>
                            <m:sup>
                              <m:r>
                                <a:rPr lang="en-US" altLang="zh-CN" i="1">
                                  <a:latin typeface="Cambria Math" panose="02040503050406030204" charset="0"/>
                                  <a:cs typeface="Cambria Math" panose="02040503050406030204" charset="0"/>
                                </a:rPr>
                                <m:t>𝑛</m:t>
                              </m:r>
                            </m:sup>
                            <m:e>
                              <m:r>
                                <a:rPr lang="en-US" altLang="zh-CN" i="1">
                                  <a:latin typeface="Cambria Math" panose="02040503050406030204" charset="0"/>
                                  <a:ea typeface="MS Mincho" charset="0"/>
                                  <a:cs typeface="Cambria Math" panose="02040503050406030204" charset="0"/>
                                </a:rPr>
                                <m:t>𝜇</m:t>
                              </m:r>
                              <m:r>
                                <a:rPr lang="en-US" altLang="zh-CN" i="1" baseline="-25000">
                                  <a:latin typeface="Cambria Math" panose="02040503050406030204" charset="0"/>
                                  <a:cs typeface="Cambria Math" panose="02040503050406030204" charset="0"/>
                                  <a:sym typeface="Symbol" panose="05050102010706020507" charset="0"/>
                                </a:rPr>
                                <m:t>𝑘</m:t>
                              </m:r>
                            </m:e>
                          </m:nary>
                        </m:e>
                      </m:nary>
                      <m:r>
                        <a:rPr lang="en-US" altLang="zh-CN" i="1">
                          <a:latin typeface="Cambria Math" panose="02040503050406030204" charset="0"/>
                          <a:cs typeface="Cambria Math" panose="02040503050406030204" charset="0"/>
                        </a:rPr>
                        <m:t>𝑠</m:t>
                      </m:r>
                      <m:r>
                        <a:rPr lang="en-US" altLang="zh-CN" i="1" baseline="-25000">
                          <a:latin typeface="Cambria Math" panose="02040503050406030204" charset="0"/>
                          <a:cs typeface="Cambria Math" panose="02040503050406030204" charset="0"/>
                        </a:rPr>
                        <m:t>𝑘</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baseline="-25000">
                          <a:latin typeface="Cambria Math" panose="02040503050406030204" charset="0"/>
                          <a:cs typeface="Cambria Math" panose="02040503050406030204" charset="0"/>
                        </a:rPr>
                        <m:t>𝑖</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𝑖</m:t>
                      </m:r>
                      <m:r>
                        <a:rPr lang="en-US" altLang="zh-CN" i="1">
                          <a:latin typeface="Cambria Math" panose="02040503050406030204" charset="0"/>
                          <a:ea typeface="MS Mincho" charset="0"/>
                          <a:cs typeface="Cambria Math" panose="02040503050406030204" charset="0"/>
                        </a:rPr>
                        <m:t>))</m:t>
                      </m:r>
                    </m:oMath>
                  </m:oMathPara>
                </a14:m>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2710116" y="1532191"/>
                <a:ext cx="6344285" cy="876935"/>
              </a:xfrm>
              <a:prstGeom prst="rect">
                <a:avLst/>
              </a:prstGeom>
              <a:blipFill rotWithShape="1">
                <a:blip r:embed="rId1"/>
                <a:stretch>
                  <a:fillRect l="-9" t="-65" r="9" b="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2595245" y="2665730"/>
                <a:ext cx="6574790" cy="621030"/>
              </a:xfrm>
              <a:prstGeom prst="rect">
                <a:avLst/>
              </a:prstGeom>
              <a:noFill/>
            </p:spPr>
            <p:txBody>
              <a:bodyPr wrap="square" rtlCol="0" anchor="t">
                <a:spAutoFit/>
              </a:bodyPr>
              <a:p>
                <a14:m>
                  <m:oMathPara xmlns:m="http://schemas.openxmlformats.org/officeDocument/2006/math">
                    <m:oMathParaPr>
                      <m:jc m:val="center"/>
                    </m:oMathParaPr>
                    <m:oMath xmlns:m="http://schemas.openxmlformats.org/officeDocument/2006/math">
                      <m:r>
                        <a:rPr lang="en-US" altLang="zh-CN" i="1">
                          <a:latin typeface="Cambria Math" panose="02040503050406030204" charset="0"/>
                          <a:cs typeface="Cambria Math" panose="02040503050406030204" charset="0"/>
                        </a:rPr>
                        <m:t>𝑓</m:t>
                      </m:r>
                      <m:r>
                        <a:rPr lang="en-US" altLang="zh-CN" i="1" baseline="-25000">
                          <a:latin typeface="Cambria Math" panose="02040503050406030204" charset="0"/>
                          <a:cs typeface="Cambria Math" panose="02040503050406030204" charset="0"/>
                        </a:rPr>
                        <m:t>𝑗</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baseline="-25000">
                          <a:latin typeface="Cambria Math" panose="02040503050406030204" charset="0"/>
                          <a:cs typeface="Cambria Math" panose="02040503050406030204" charset="0"/>
                        </a:rPr>
                        <m:t>𝑖</m:t>
                      </m:r>
                      <m:r>
                        <a:rPr lang="en-US" altLang="zh-CN" i="1" baseline="-25000">
                          <a:latin typeface="Cambria Math" panose="02040503050406030204" charset="0"/>
                          <a:ea typeface="MS Mincho" charset="0"/>
                          <a:cs typeface="Cambria Math" panose="02040503050406030204" charset="0"/>
                        </a:rPr>
                        <m:t>−</m:t>
                      </m:r>
                      <m:r>
                        <a:rPr lang="en-US" altLang="zh-CN" i="1" baseline="-25000">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baseline="-25000">
                          <a:latin typeface="Cambria Math" panose="02040503050406030204" charset="0"/>
                          <a:cs typeface="Cambria Math" panose="02040503050406030204" charset="0"/>
                        </a:rPr>
                        <m:t>𝑖</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𝑖</m:t>
                      </m:r>
                      <m:r>
                        <a:rPr lang="en-US" altLang="zh-CN" i="1">
                          <a:latin typeface="Cambria Math" panose="02040503050406030204" charset="0"/>
                          <a:ea typeface="MS Mincho" charset="0"/>
                          <a:cs typeface="Cambria Math" panose="02040503050406030204" charset="0"/>
                        </a:rPr>
                        <m:t>)=</m:t>
                      </m:r>
                      <m:d>
                        <m:dPr>
                          <m:begChr m:val="{"/>
                          <m:endChr m:val=""/>
                          <m:ctrlPr>
                            <a:rPr lang="en-US" altLang="zh-CN" i="1">
                              <a:latin typeface="Cambria Math" panose="02040503050406030204" charset="0"/>
                              <a:ea typeface="MS Mincho" charset="0"/>
                              <a:cs typeface="Cambria Math" panose="02040503050406030204" charset="0"/>
                            </a:rPr>
                          </m:ctrlPr>
                        </m:dPr>
                        <m:e>
                          <m:eqArr>
                            <m:eqArrPr>
                              <m:ctrlPr>
                                <a:rPr lang="en-US" altLang="zh-CN" i="1">
                                  <a:latin typeface="Cambria Math" panose="02040503050406030204" charset="0"/>
                                  <a:ea typeface="MS Mincho" charset="0"/>
                                  <a:cs typeface="Cambria Math" panose="02040503050406030204" charset="0"/>
                                </a:rPr>
                              </m:ctrlPr>
                            </m:eqArrPr>
                            <m:e>
                              <m:r>
                                <a:rPr lang="en-US" altLang="zh-CN" i="1">
                                  <a:latin typeface="Cambria Math" panose="02040503050406030204" charset="0"/>
                                  <a:cs typeface="Cambria Math" panose="02040503050406030204" charset="0"/>
                                </a:rPr>
                                <m:t>𝑡</m:t>
                              </m:r>
                              <m:r>
                                <a:rPr lang="en-US" altLang="zh-CN" i="1" baseline="-25000">
                                  <a:latin typeface="Cambria Math" panose="02040503050406030204" charset="0"/>
                                  <a:cs typeface="Cambria Math" panose="02040503050406030204" charset="0"/>
                                </a:rPr>
                                <m:t>𝑗</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baseline="-25000">
                                  <a:latin typeface="Cambria Math" panose="02040503050406030204" charset="0"/>
                                  <a:cs typeface="Cambria Math" panose="02040503050406030204" charset="0"/>
                                </a:rPr>
                                <m:t>𝑖</m:t>
                              </m:r>
                              <m:r>
                                <a:rPr lang="en-US" altLang="zh-CN" i="1" baseline="-25000">
                                  <a:latin typeface="Cambria Math" panose="02040503050406030204" charset="0"/>
                                  <a:ea typeface="MS Mincho" charset="0"/>
                                  <a:cs typeface="Cambria Math" panose="02040503050406030204" charset="0"/>
                                </a:rPr>
                                <m:t>−</m:t>
                              </m:r>
                              <m:r>
                                <a:rPr lang="en-US" altLang="zh-CN" i="1" baseline="-25000">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baseline="-25000">
                                  <a:latin typeface="Cambria Math" panose="02040503050406030204" charset="0"/>
                                  <a:cs typeface="Cambria Math" panose="02040503050406030204" charset="0"/>
                                </a:rPr>
                                <m:t>𝑖</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𝑖</m:t>
                              </m:r>
                              <m:r>
                                <a:rPr lang="en-US" altLang="zh-CN" i="1">
                                  <a:latin typeface="Cambria Math" panose="02040503050406030204" charset="0"/>
                                  <a:ea typeface="MS Mincho" charset="0"/>
                                  <a:cs typeface="Cambria Math" panose="02040503050406030204" charset="0"/>
                                </a:rPr>
                                <m:t>),        </m:t>
                              </m:r>
                              <m:r>
                                <a:rPr lang="en-US" altLang="zh-CN" i="1">
                                  <a:latin typeface="Cambria Math" panose="02040503050406030204" charset="0"/>
                                  <a:ea typeface="MS Mincho" charset="0"/>
                                  <a:cs typeface="Cambria Math" panose="02040503050406030204" charset="0"/>
                                </a:rPr>
                                <m:t>𝑗</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2</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𝐾</m:t>
                              </m:r>
                              <m:r>
                                <a:rPr lang="en-US" altLang="zh-CN" i="1">
                                  <a:latin typeface="Cambria Math" panose="02040503050406030204" charset="0"/>
                                  <a:ea typeface="MS Mincho" charset="0"/>
                                  <a:cs typeface="Cambria Math" panose="02040503050406030204" charset="0"/>
                                </a:rPr>
                                <m:t>1</m:t>
                              </m:r>
                            </m:e>
                            <m:e>
                              <m:r>
                                <a:rPr lang="en-US" altLang="zh-CN" i="1">
                                  <a:latin typeface="Cambria Math" panose="02040503050406030204" charset="0"/>
                                  <a:cs typeface="Cambria Math" panose="02040503050406030204" charset="0"/>
                                </a:rPr>
                                <m:t>𝑠</m:t>
                              </m:r>
                              <m:r>
                                <a:rPr lang="en-US" altLang="zh-CN" i="1" baseline="-25000">
                                  <a:latin typeface="Cambria Math" panose="02040503050406030204" charset="0"/>
                                  <a:cs typeface="Cambria Math" panose="02040503050406030204" charset="0"/>
                                </a:rPr>
                                <m:t>𝑘</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baseline="-25000">
                                  <a:latin typeface="Cambria Math" panose="02040503050406030204" charset="0"/>
                                  <a:cs typeface="Cambria Math" panose="02040503050406030204" charset="0"/>
                                </a:rPr>
                                <m:t>𝑖</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𝑖</m:t>
                              </m:r>
                              <m:r>
                                <a:rPr lang="en-US" altLang="zh-CN" i="1">
                                  <a:latin typeface="Cambria Math" panose="02040503050406030204" charset="0"/>
                                  <a:ea typeface="MS Mincho" charset="0"/>
                                  <a:cs typeface="Cambria Math" panose="02040503050406030204" charset="0"/>
                                </a:rPr>
                                <m:t>),      </m:t>
                              </m:r>
                              <m:r>
                                <a:rPr lang="en-US" altLang="zh-CN" i="1">
                                  <a:latin typeface="Cambria Math" panose="02040503050406030204" charset="0"/>
                                  <a:cs typeface="Cambria Math" panose="02040503050406030204" charset="0"/>
                                </a:rPr>
                                <m:t>𝑗</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𝐾</m:t>
                              </m:r>
                              <m:r>
                                <a:rPr lang="en-US" altLang="zh-CN" i="1">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𝑘</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𝑘</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2</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𝐾</m:t>
                              </m:r>
                              <m:r>
                                <a:rPr lang="en-US" altLang="zh-CN" i="1">
                                  <a:latin typeface="Cambria Math" panose="02040503050406030204" charset="0"/>
                                  <a:ea typeface="MS Mincho" charset="0"/>
                                  <a:cs typeface="Cambria Math" panose="02040503050406030204" charset="0"/>
                                </a:rPr>
                                <m:t>2</m:t>
                              </m:r>
                            </m:e>
                          </m:eqArr>
                        </m:e>
                      </m:d>
                    </m:oMath>
                  </m:oMathPara>
                </a14:m>
                <a:endParaRPr lang="zh-CN" altLang="en-US"/>
              </a:p>
            </p:txBody>
          </p:sp>
        </mc:Choice>
        <mc:Fallback>
          <p:sp>
            <p:nvSpPr>
              <p:cNvPr id="6" name="文本框 5"/>
              <p:cNvSpPr txBox="1">
                <a:spLocks noRot="1" noChangeAspect="1" noMove="1" noResize="1" noEditPoints="1" noAdjustHandles="1" noChangeArrowheads="1" noChangeShapeType="1" noTextEdit="1"/>
              </p:cNvSpPr>
              <p:nvPr/>
            </p:nvSpPr>
            <p:spPr>
              <a:xfrm>
                <a:off x="2595245" y="2665730"/>
                <a:ext cx="6574790" cy="621030"/>
              </a:xfrm>
              <a:prstGeom prst="rect">
                <a:avLst/>
              </a:prstGeom>
              <a:blipFill rotWithShape="1">
                <a:blip r:embed="rId2"/>
                <a:stretch>
                  <a:fillRect/>
                </a:stretch>
              </a:blipFill>
            </p:spPr>
            <p:txBody>
              <a:bodyPr/>
              <a:lstStyle/>
              <a:p>
                <a:r>
                  <a:rPr lang="zh-CN" altLang="en-US">
                    <a:noFill/>
                  </a:rPr>
                  <a:t> </a:t>
                </a:r>
              </a:p>
            </p:txBody>
          </p:sp>
        </mc:Fallback>
      </mc:AlternateContent>
      <p:sp>
        <p:nvSpPr>
          <p:cNvPr id="22" name="文本框 21"/>
          <p:cNvSpPr txBox="1"/>
          <p:nvPr/>
        </p:nvSpPr>
        <p:spPr>
          <a:xfrm>
            <a:off x="963295" y="3590925"/>
            <a:ext cx="9953625" cy="922020"/>
          </a:xfrm>
          <a:prstGeom prst="rect">
            <a:avLst/>
          </a:prstGeom>
          <a:noFill/>
        </p:spPr>
        <p:txBody>
          <a:bodyPr wrap="square" rtlCol="0" anchor="t">
            <a:spAutoFit/>
          </a:bodyPr>
          <a:p>
            <a:r>
              <a:rPr lang="zh-CN" altLang="en-US"/>
              <a:t>因为位置特征和状态特征的不同之处是位置只和当前位置有关和其他无关，而转移状态不仅和当前状态有关还和前一个状态有关，那么如果位置特征和加上前一个位置的特征，这里我们让前一个位置特征的权值为0就可以了，因此可以综合在一起。</a:t>
            </a:r>
            <a:endParaRPr lang="en-US" altLang="zh-CN"/>
          </a:p>
        </p:txBody>
      </p:sp>
      <mc:AlternateContent xmlns:mc="http://schemas.openxmlformats.org/markup-compatibility/2006">
        <mc:Choice xmlns:a14="http://schemas.microsoft.com/office/drawing/2010/main" Requires="a14">
          <p:sp>
            <p:nvSpPr>
              <p:cNvPr id="28" name="文本框 27"/>
              <p:cNvSpPr txBox="1"/>
              <p:nvPr/>
            </p:nvSpPr>
            <p:spPr>
              <a:xfrm>
                <a:off x="2837751" y="4512881"/>
                <a:ext cx="4418330" cy="84455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𝑓</m:t>
                      </m:r>
                      <m:r>
                        <a:rPr lang="en-US" altLang="zh-CN" i="1" baseline="-25000">
                          <a:latin typeface="Cambria Math" panose="02040503050406030204" charset="0"/>
                          <a:cs typeface="Cambria Math" panose="02040503050406030204" charset="0"/>
                        </a:rPr>
                        <m:t>𝑗</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nary>
                        <m:naryPr>
                          <m:chr m:val="∑"/>
                          <m:limLoc m:val="undOvr"/>
                          <m:ctrlPr>
                            <a:rPr lang="en-US" altLang="zh-CN" i="1">
                              <a:latin typeface="Cambria Math" panose="02040503050406030204" charset="0"/>
                              <a:ea typeface="MS Mincho" charset="0"/>
                              <a:cs typeface="Cambria Math" panose="02040503050406030204" charset="0"/>
                            </a:rPr>
                          </m:ctrlPr>
                        </m:naryPr>
                        <m:sub>
                          <m:r>
                            <a:rPr lang="en-US" altLang="zh-CN" i="1">
                              <a:latin typeface="Cambria Math" panose="02040503050406030204" charset="0"/>
                              <a:ea typeface="MS Mincho" charset="0"/>
                              <a:cs typeface="Cambria Math" panose="02040503050406030204" charset="0"/>
                            </a:rPr>
                            <m:t>𝑖</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1</m:t>
                          </m:r>
                        </m:sub>
                        <m:sup>
                          <m:r>
                            <a:rPr lang="en-US" altLang="zh-CN" i="1">
                              <a:latin typeface="Cambria Math" panose="02040503050406030204" charset="0"/>
                              <a:ea typeface="MS Mincho" charset="0"/>
                              <a:cs typeface="Cambria Math" panose="02040503050406030204" charset="0"/>
                            </a:rPr>
                            <m:t>𝑛</m:t>
                          </m:r>
                        </m:sup>
                        <m:e>
                          <m:r>
                            <a:rPr lang="en-US" altLang="zh-CN" i="1">
                              <a:latin typeface="Cambria Math" panose="02040503050406030204" charset="0"/>
                              <a:cs typeface="Cambria Math" panose="02040503050406030204" charset="0"/>
                            </a:rPr>
                            <m:t>𝑓</m:t>
                          </m:r>
                          <m:r>
                            <a:rPr lang="en-US" altLang="zh-CN" i="1" baseline="-25000">
                              <a:latin typeface="Cambria Math" panose="02040503050406030204" charset="0"/>
                              <a:cs typeface="Cambria Math" panose="02040503050406030204" charset="0"/>
                            </a:rPr>
                            <m:t>𝑗</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baseline="-25000">
                              <a:latin typeface="Cambria Math" panose="02040503050406030204" charset="0"/>
                              <a:cs typeface="Cambria Math" panose="02040503050406030204" charset="0"/>
                            </a:rPr>
                            <m:t>𝑖</m:t>
                          </m:r>
                          <m:r>
                            <a:rPr lang="en-US" altLang="zh-CN" i="1" baseline="-25000">
                              <a:latin typeface="Cambria Math" panose="02040503050406030204" charset="0"/>
                              <a:ea typeface="MS Mincho" charset="0"/>
                              <a:cs typeface="Cambria Math" panose="02040503050406030204" charset="0"/>
                            </a:rPr>
                            <m:t>−</m:t>
                          </m:r>
                          <m:r>
                            <a:rPr lang="en-US" altLang="zh-CN" i="1" baseline="-25000">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baseline="-25000">
                              <a:latin typeface="Cambria Math" panose="02040503050406030204" charset="0"/>
                              <a:cs typeface="Cambria Math" panose="02040503050406030204" charset="0"/>
                            </a:rPr>
                            <m:t>𝑖</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𝑖</m:t>
                          </m:r>
                          <m:r>
                            <a:rPr lang="en-US" altLang="zh-CN" i="1">
                              <a:latin typeface="Cambria Math" panose="02040503050406030204" charset="0"/>
                              <a:ea typeface="MS Mincho" charset="0"/>
                              <a:cs typeface="Cambria Math" panose="02040503050406030204" charset="0"/>
                            </a:rPr>
                            <m:t>), </m:t>
                          </m:r>
                          <m:r>
                            <a:rPr lang="en-US" altLang="zh-CN" i="1">
                              <a:latin typeface="Cambria Math" panose="02040503050406030204" charset="0"/>
                              <a:ea typeface="MS Mincho" charset="0"/>
                              <a:cs typeface="Cambria Math" panose="02040503050406030204" charset="0"/>
                            </a:rPr>
                            <m:t>𝑗</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2</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𝐾</m:t>
                          </m:r>
                        </m:e>
                      </m:nary>
                    </m:oMath>
                  </m:oMathPara>
                </a14:m>
                <a:endParaRPr lang="zh-CN" altLang="en-US"/>
              </a:p>
            </p:txBody>
          </p:sp>
        </mc:Choice>
        <mc:Fallback>
          <p:sp>
            <p:nvSpPr>
              <p:cNvPr id="28" name="文本框 27"/>
              <p:cNvSpPr txBox="1">
                <a:spLocks noRot="1" noChangeAspect="1" noMove="1" noResize="1" noEditPoints="1" noAdjustHandles="1" noChangeArrowheads="1" noChangeShapeType="1" noTextEdit="1"/>
              </p:cNvSpPr>
              <p:nvPr/>
            </p:nvSpPr>
            <p:spPr>
              <a:xfrm>
                <a:off x="2837751" y="4512881"/>
                <a:ext cx="4418330" cy="844550"/>
              </a:xfrm>
              <a:prstGeom prst="rect">
                <a:avLst/>
              </a:prstGeom>
              <a:blipFill rotWithShape="1">
                <a:blip r:embed="rId3"/>
                <a:stretch>
                  <a:fillRect l="-13" t="-68" r="13" b="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p:cNvSpPr txBox="1"/>
              <p:nvPr/>
            </p:nvSpPr>
            <p:spPr>
              <a:xfrm>
                <a:off x="3240405" y="5583555"/>
                <a:ext cx="4144010" cy="615315"/>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𝑤</m:t>
                      </m:r>
                      <m:r>
                        <a:rPr lang="en-US" altLang="zh-CN" i="1" baseline="-25000">
                          <a:latin typeface="Cambria Math" panose="02040503050406030204" charset="0"/>
                          <a:cs typeface="Cambria Math" panose="02040503050406030204" charset="0"/>
                        </a:rPr>
                        <m:t>𝑗</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r>
                                <a:rPr lang="en-US" altLang="zh-CN" i="1">
                                  <a:latin typeface="Cambria Math" panose="02040503050406030204" charset="0"/>
                                  <a:ea typeface="MS Mincho" charset="0"/>
                                  <a:cs typeface="Cambria Math" panose="02040503050406030204" charset="0"/>
                                  <a:sym typeface="Symbol" panose="05050102010706020507" charset="0"/>
                                </a:rPr>
                                <m:t></m:t>
                              </m:r>
                              <m:r>
                                <a:rPr lang="en-US" altLang="zh-CN" i="1" baseline="-25000">
                                  <a:latin typeface="Cambria Math" panose="02040503050406030204" charset="0"/>
                                  <a:cs typeface="Cambria Math" panose="02040503050406030204" charset="0"/>
                                  <a:sym typeface="Symbol" panose="05050102010706020507" charset="0"/>
                                </a:rPr>
                                <m:t>𝑗</m:t>
                              </m:r>
                              <m:r>
                                <a:rPr lang="en-US" altLang="zh-CN" i="1" baseline="-25000">
                                  <a:latin typeface="Cambria Math" panose="02040503050406030204" charset="0"/>
                                  <a:cs typeface="Cambria Math" panose="02040503050406030204" charset="0"/>
                                  <a:sym typeface="Symbol" panose="05050102010706020507" charset="0"/>
                                </a:rPr>
                                <m:t> , </m:t>
                              </m:r>
                              <m:r>
                                <a:rPr lang="en-US" altLang="zh-CN" i="1">
                                  <a:latin typeface="Cambria Math" panose="02040503050406030204" charset="0"/>
                                  <a:ea typeface="MS Mincho" charset="0"/>
                                  <a:cs typeface="Cambria Math" panose="02040503050406030204" charset="0"/>
                                </a:rPr>
                                <m:t>𝑗</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2</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𝐾</m:t>
                              </m:r>
                              <m:r>
                                <a:rPr lang="en-US" altLang="zh-CN" i="1">
                                  <a:latin typeface="Cambria Math" panose="02040503050406030204" charset="0"/>
                                  <a:ea typeface="MS Mincho" charset="0"/>
                                  <a:cs typeface="Cambria Math" panose="02040503050406030204" charset="0"/>
                                </a:rPr>
                                <m:t>1</m:t>
                              </m:r>
                            </m:e>
                            <m:e>
                              <m:r>
                                <a:rPr lang="en-US" altLang="zh-CN" i="1">
                                  <a:latin typeface="Cambria Math" panose="02040503050406030204" charset="0"/>
                                  <a:ea typeface="MS Mincho" charset="0"/>
                                  <a:cs typeface="Cambria Math" panose="02040503050406030204" charset="0"/>
                                </a:rPr>
                                <m:t>𝜇</m:t>
                              </m:r>
                              <m:r>
                                <a:rPr lang="en-US" altLang="zh-CN" i="1" baseline="-25000">
                                  <a:latin typeface="Cambria Math" panose="02040503050406030204" charset="0"/>
                                  <a:cs typeface="Cambria Math" panose="02040503050406030204" charset="0"/>
                                  <a:sym typeface="Symbol" panose="05050102010706020507" charset="0"/>
                                </a:rPr>
                                <m:t>𝑘</m:t>
                              </m:r>
                              <m:r>
                                <a:rPr lang="en-US" altLang="zh-CN" i="1" baseline="-25000">
                                  <a:latin typeface="Cambria Math" panose="02040503050406030204" charset="0"/>
                                  <a:cs typeface="Cambria Math" panose="02040503050406030204" charset="0"/>
                                  <a:sym typeface="Symbol" panose="05050102010706020507" charset="0"/>
                                </a:rPr>
                                <m:t>, </m:t>
                              </m:r>
                              <m:r>
                                <a:rPr lang="en-US" altLang="zh-CN" i="1">
                                  <a:latin typeface="Cambria Math" panose="02040503050406030204" charset="0"/>
                                  <a:cs typeface="Cambria Math" panose="02040503050406030204" charset="0"/>
                                </a:rPr>
                                <m:t>𝑗</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𝐾</m:t>
                              </m:r>
                              <m:r>
                                <a:rPr lang="en-US" altLang="zh-CN" i="1">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𝑘</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𝑘</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2</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𝐾</m:t>
                              </m:r>
                              <m:r>
                                <a:rPr lang="en-US" altLang="zh-CN" i="1">
                                  <a:latin typeface="Cambria Math" panose="02040503050406030204" charset="0"/>
                                  <a:ea typeface="MS Mincho" charset="0"/>
                                  <a:cs typeface="Cambria Math" panose="02040503050406030204" charset="0"/>
                                </a:rPr>
                                <m:t>2</m:t>
                              </m:r>
                            </m:e>
                          </m:eqArr>
                        </m:e>
                      </m:d>
                    </m:oMath>
                  </m:oMathPara>
                </a14:m>
                <a:endParaRPr lang="zh-CN" altLang="en-US"/>
              </a:p>
            </p:txBody>
          </p:sp>
        </mc:Choice>
        <mc:Fallback>
          <p:sp>
            <p:nvSpPr>
              <p:cNvPr id="29" name="文本框 28"/>
              <p:cNvSpPr txBox="1">
                <a:spLocks noRot="1" noChangeAspect="1" noMove="1" noResize="1" noEditPoints="1" noAdjustHandles="1" noChangeArrowheads="1" noChangeShapeType="1" noTextEdit="1"/>
              </p:cNvSpPr>
              <p:nvPr/>
            </p:nvSpPr>
            <p:spPr>
              <a:xfrm>
                <a:off x="3240405" y="5583555"/>
                <a:ext cx="4144010" cy="61531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p:cNvSpPr txBox="1"/>
              <p:nvPr/>
            </p:nvSpPr>
            <p:spPr>
              <a:xfrm>
                <a:off x="8164830" y="5066665"/>
                <a:ext cx="3205480" cy="91059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𝑃</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ea typeface="MS Mincho" charset="0"/>
                              <a:cs typeface="Cambria Math" panose="02040503050406030204" charset="0"/>
                            </a:rPr>
                            <m:t>1</m:t>
                          </m:r>
                        </m:num>
                        <m:den>
                          <m:r>
                            <a:rPr lang="en-US" altLang="zh-CN" i="1">
                              <a:latin typeface="Cambria Math" panose="02040503050406030204" charset="0"/>
                              <a:cs typeface="Cambria Math" panose="02040503050406030204" charset="0"/>
                            </a:rPr>
                            <m:t>𝑍</m:t>
                          </m:r>
                        </m:den>
                      </m:f>
                      <m:r>
                        <a:rPr lang="en-US" altLang="zh-CN" i="1">
                          <a:latin typeface="Cambria Math" panose="02040503050406030204" charset="0"/>
                          <a:cs typeface="Cambria Math" panose="02040503050406030204" charset="0"/>
                        </a:rPr>
                        <m:t>𝑒𝑥𝑝</m:t>
                      </m:r>
                      <m:r>
                        <a:rPr lang="en-US" altLang="zh-CN" i="1">
                          <a:latin typeface="Cambria Math" panose="02040503050406030204" charset="0"/>
                          <a:ea typeface="MS Mincho" charset="0"/>
                          <a:cs typeface="Cambria Math" panose="02040503050406030204" charset="0"/>
                        </a:rPr>
                        <m:t>(</m:t>
                      </m:r>
                      <m:nary>
                        <m:naryPr>
                          <m:chr m:val="∑"/>
                          <m:limLoc m:val="undOvr"/>
                          <m:ctrlPr>
                            <a:rPr lang="en-US" altLang="zh-CN" i="1">
                              <a:latin typeface="Cambria Math" panose="02040503050406030204" charset="0"/>
                              <a:ea typeface="MS Mincho" charset="0"/>
                              <a:cs typeface="Cambria Math" panose="02040503050406030204" charset="0"/>
                            </a:rPr>
                          </m:ctrlPr>
                        </m:naryPr>
                        <m:sub>
                          <m:r>
                            <a:rPr lang="en-US" altLang="zh-CN" i="1">
                              <a:latin typeface="Cambria Math" panose="02040503050406030204" charset="0"/>
                              <a:ea typeface="MS Mincho" charset="0"/>
                              <a:cs typeface="Cambria Math" panose="02040503050406030204" charset="0"/>
                            </a:rPr>
                            <m:t>𝑗</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1</m:t>
                          </m:r>
                        </m:sub>
                        <m:sup>
                          <m:r>
                            <a:rPr lang="en-US" altLang="zh-CN" i="1">
                              <a:latin typeface="Cambria Math" panose="02040503050406030204" charset="0"/>
                              <a:ea typeface="MS Mincho" charset="0"/>
                              <a:cs typeface="Cambria Math" panose="02040503050406030204" charset="0"/>
                            </a:rPr>
                            <m:t>𝐾</m:t>
                          </m:r>
                        </m:sup>
                        <m:e>
                          <m:r>
                            <a:rPr lang="en-US" altLang="zh-CN" i="1">
                              <a:latin typeface="Cambria Math" panose="02040503050406030204" charset="0"/>
                              <a:cs typeface="Cambria Math" panose="02040503050406030204" charset="0"/>
                            </a:rPr>
                            <m:t>𝑤</m:t>
                          </m:r>
                          <m:r>
                            <a:rPr lang="en-US" altLang="zh-CN" i="1" baseline="-25000">
                              <a:latin typeface="Cambria Math" panose="02040503050406030204" charset="0"/>
                              <a:cs typeface="Cambria Math" panose="02040503050406030204" charset="0"/>
                            </a:rPr>
                            <m:t>𝑗</m:t>
                          </m:r>
                          <m:r>
                            <a:rPr lang="en-US" altLang="zh-CN" i="1">
                              <a:latin typeface="Cambria Math" panose="02040503050406030204" charset="0"/>
                              <a:cs typeface="Cambria Math" panose="02040503050406030204" charset="0"/>
                            </a:rPr>
                            <m:t>𝑓</m:t>
                          </m:r>
                          <m:r>
                            <a:rPr lang="en-US" altLang="zh-CN" i="1" baseline="-25000">
                              <a:latin typeface="Cambria Math" panose="02040503050406030204" charset="0"/>
                              <a:cs typeface="Cambria Math" panose="02040503050406030204" charset="0"/>
                            </a:rPr>
                            <m:t>𝑗</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e>
                      </m:nary>
                      <m:r>
                        <a:rPr lang="en-US" altLang="zh-CN" i="1">
                          <a:latin typeface="Cambria Math" panose="02040503050406030204" charset="0"/>
                          <a:ea typeface="MS Mincho" charset="0"/>
                          <a:cs typeface="Cambria Math" panose="02040503050406030204" charset="0"/>
                        </a:rPr>
                        <m:t>)</m:t>
                      </m:r>
                    </m:oMath>
                  </m:oMathPara>
                </a14:m>
                <a:endParaRPr lang="zh-CN" altLang="en-US"/>
              </a:p>
            </p:txBody>
          </p:sp>
        </mc:Choice>
        <mc:Fallback>
          <p:sp>
            <p:nvSpPr>
              <p:cNvPr id="30" name="文本框 29"/>
              <p:cNvSpPr txBox="1">
                <a:spLocks noRot="1" noChangeAspect="1" noMove="1" noResize="1" noEditPoints="1" noAdjustHandles="1" noChangeArrowheads="1" noChangeShapeType="1" noTextEdit="1"/>
              </p:cNvSpPr>
              <p:nvPr/>
            </p:nvSpPr>
            <p:spPr>
              <a:xfrm>
                <a:off x="8164830" y="5066665"/>
                <a:ext cx="3205480" cy="91059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sym typeface="+mn-ea"/>
              </a:rPr>
              <a:t>Conditional Random Field</a:t>
            </a:r>
            <a:r>
              <a:rPr>
                <a:sym typeface="+mn-ea"/>
              </a:rPr>
              <a:t>条件随机场（线性链）</a:t>
            </a:r>
            <a:br>
              <a:rPr>
                <a:sym typeface="+mn-ea"/>
              </a:rPr>
            </a:br>
            <a:endParaRPr lang="zh-CN" altLang="en-US"/>
          </a:p>
        </p:txBody>
      </p:sp>
      <mc:AlternateContent xmlns:mc="http://schemas.openxmlformats.org/markup-compatibility/2006">
        <mc:Choice xmlns:a14="http://schemas.microsoft.com/office/drawing/2010/main" Requires="a14">
          <p:sp>
            <p:nvSpPr>
              <p:cNvPr id="30" name="文本框 29"/>
              <p:cNvSpPr txBox="1"/>
              <p:nvPr/>
            </p:nvSpPr>
            <p:spPr>
              <a:xfrm>
                <a:off x="2764790" y="1377315"/>
                <a:ext cx="3205480" cy="91059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𝑃</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ea typeface="MS Mincho" charset="0"/>
                              <a:cs typeface="Cambria Math" panose="02040503050406030204" charset="0"/>
                            </a:rPr>
                            <m:t>1</m:t>
                          </m:r>
                        </m:num>
                        <m:den>
                          <m:r>
                            <a:rPr lang="en-US" altLang="zh-CN" i="1">
                              <a:latin typeface="Cambria Math" panose="02040503050406030204" charset="0"/>
                              <a:cs typeface="Cambria Math" panose="02040503050406030204" charset="0"/>
                            </a:rPr>
                            <m:t>𝑍</m:t>
                          </m:r>
                        </m:den>
                      </m:f>
                      <m:r>
                        <a:rPr lang="en-US" altLang="zh-CN" i="1">
                          <a:latin typeface="Cambria Math" panose="02040503050406030204" charset="0"/>
                          <a:cs typeface="Cambria Math" panose="02040503050406030204" charset="0"/>
                        </a:rPr>
                        <m:t>𝑒𝑥𝑝</m:t>
                      </m:r>
                      <m:r>
                        <a:rPr lang="en-US" altLang="zh-CN" i="1">
                          <a:latin typeface="Cambria Math" panose="02040503050406030204" charset="0"/>
                          <a:ea typeface="MS Mincho" charset="0"/>
                          <a:cs typeface="Cambria Math" panose="02040503050406030204" charset="0"/>
                        </a:rPr>
                        <m:t>(</m:t>
                      </m:r>
                      <m:nary>
                        <m:naryPr>
                          <m:chr m:val="∑"/>
                          <m:limLoc m:val="undOvr"/>
                          <m:ctrlPr>
                            <a:rPr lang="en-US" altLang="zh-CN" i="1">
                              <a:latin typeface="Cambria Math" panose="02040503050406030204" charset="0"/>
                              <a:ea typeface="MS Mincho" charset="0"/>
                              <a:cs typeface="Cambria Math" panose="02040503050406030204" charset="0"/>
                            </a:rPr>
                          </m:ctrlPr>
                        </m:naryPr>
                        <m:sub>
                          <m:r>
                            <a:rPr lang="en-US" altLang="zh-CN" i="1">
                              <a:latin typeface="Cambria Math" panose="02040503050406030204" charset="0"/>
                              <a:ea typeface="MS Mincho" charset="0"/>
                              <a:cs typeface="Cambria Math" panose="02040503050406030204" charset="0"/>
                            </a:rPr>
                            <m:t>𝑗</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1</m:t>
                          </m:r>
                        </m:sub>
                        <m:sup>
                          <m:r>
                            <a:rPr lang="en-US" altLang="zh-CN" i="1">
                              <a:latin typeface="Cambria Math" panose="02040503050406030204" charset="0"/>
                              <a:ea typeface="MS Mincho" charset="0"/>
                              <a:cs typeface="Cambria Math" panose="02040503050406030204" charset="0"/>
                            </a:rPr>
                            <m:t>𝐾</m:t>
                          </m:r>
                        </m:sup>
                        <m:e>
                          <m:r>
                            <a:rPr lang="en-US" altLang="zh-CN" i="1">
                              <a:latin typeface="Cambria Math" panose="02040503050406030204" charset="0"/>
                              <a:cs typeface="Cambria Math" panose="02040503050406030204" charset="0"/>
                            </a:rPr>
                            <m:t>𝑤</m:t>
                          </m:r>
                          <m:r>
                            <a:rPr lang="en-US" altLang="zh-CN" i="1" baseline="-25000">
                              <a:latin typeface="Cambria Math" panose="02040503050406030204" charset="0"/>
                              <a:cs typeface="Cambria Math" panose="02040503050406030204" charset="0"/>
                            </a:rPr>
                            <m:t>𝑗</m:t>
                          </m:r>
                          <m:r>
                            <a:rPr lang="en-US" altLang="zh-CN" i="1">
                              <a:latin typeface="Cambria Math" panose="02040503050406030204" charset="0"/>
                              <a:cs typeface="Cambria Math" panose="02040503050406030204" charset="0"/>
                            </a:rPr>
                            <m:t>𝑓</m:t>
                          </m:r>
                          <m:r>
                            <a:rPr lang="en-US" altLang="zh-CN" i="1" baseline="-25000">
                              <a:latin typeface="Cambria Math" panose="02040503050406030204" charset="0"/>
                              <a:cs typeface="Cambria Math" panose="02040503050406030204" charset="0"/>
                            </a:rPr>
                            <m:t>𝑗</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e>
                      </m:nary>
                      <m:r>
                        <a:rPr lang="en-US" altLang="zh-CN" i="1">
                          <a:latin typeface="Cambria Math" panose="02040503050406030204" charset="0"/>
                          <a:ea typeface="MS Mincho" charset="0"/>
                          <a:cs typeface="Cambria Math" panose="02040503050406030204" charset="0"/>
                        </a:rPr>
                        <m:t>)</m:t>
                      </m:r>
                    </m:oMath>
                  </m:oMathPara>
                </a14:m>
                <a:endParaRPr lang="zh-CN" altLang="en-US"/>
              </a:p>
            </p:txBody>
          </p:sp>
        </mc:Choice>
        <mc:Fallback>
          <p:sp>
            <p:nvSpPr>
              <p:cNvPr id="30" name="文本框 29"/>
              <p:cNvSpPr txBox="1">
                <a:spLocks noRot="1" noChangeAspect="1" noMove="1" noResize="1" noEditPoints="1" noAdjustHandles="1" noChangeArrowheads="1" noChangeShapeType="1" noTextEdit="1"/>
              </p:cNvSpPr>
              <p:nvPr/>
            </p:nvSpPr>
            <p:spPr>
              <a:xfrm>
                <a:off x="2764790" y="1377315"/>
                <a:ext cx="3205480" cy="91059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3145726" y="2594546"/>
                <a:ext cx="226377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𝑤</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𝑤</m:t>
                      </m:r>
                      <m:r>
                        <a:rPr lang="en-US" altLang="zh-CN" i="1" baseline="-25000">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𝑤</m:t>
                      </m:r>
                      <m:r>
                        <a:rPr lang="en-US" altLang="zh-CN" i="1" baseline="-25000">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𝑤</m:t>
                      </m:r>
                      <m:r>
                        <a:rPr lang="en-US" altLang="zh-CN" i="1" baseline="-25000">
                          <a:latin typeface="Cambria Math" panose="02040503050406030204" charset="0"/>
                          <a:cs typeface="Cambria Math" panose="02040503050406030204" charset="0"/>
                        </a:rPr>
                        <m:t>𝐾</m:t>
                      </m:r>
                      <m:r>
                        <a:rPr lang="en-US" altLang="zh-CN" i="1">
                          <a:latin typeface="Cambria Math" panose="02040503050406030204" charset="0"/>
                          <a:cs typeface="Cambria Math" panose="02040503050406030204" charset="0"/>
                        </a:rPr>
                        <m:t>)</m:t>
                      </m:r>
                      <m:r>
                        <a:rPr lang="en-US" altLang="zh-CN" i="1" baseline="30000">
                          <a:latin typeface="Cambria Math" panose="02040503050406030204" charset="0"/>
                          <a:cs typeface="Cambria Math" panose="02040503050406030204" charset="0"/>
                        </a:rPr>
                        <m:t>𝑇</m:t>
                      </m:r>
                    </m:oMath>
                  </m:oMathPara>
                </a14:m>
                <a:endParaRPr lang="en-US" altLang="zh-CN" i="1" baseline="30000">
                  <a:latin typeface="Cambria Math" panose="02040503050406030204" charset="0"/>
                  <a:cs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3145726" y="2594546"/>
                <a:ext cx="2263775" cy="368300"/>
              </a:xfrm>
              <a:prstGeom prst="rect">
                <a:avLst/>
              </a:prstGeom>
              <a:blipFill rotWithShape="1">
                <a:blip r:embed="rId2"/>
                <a:stretch>
                  <a:fillRect l="-25" t="-3258" r="25" b="1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916491" y="3244786"/>
                <a:ext cx="404685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a:latin typeface="Cambria Math" panose="02040503050406030204" charset="0"/>
                          <a:cs typeface="Cambria Math" panose="02040503050406030204" charset="0"/>
                          <a:sym typeface="+mn-ea"/>
                        </a:rPr>
                        <m:t>𝐹</m:t>
                      </m:r>
                      <m:r>
                        <a:rPr lang="en-US" altLang="zh-CN">
                          <a:latin typeface="Cambria Math" panose="02040503050406030204" charset="0"/>
                          <a:cs typeface="Cambria Math" panose="02040503050406030204" charset="0"/>
                          <a:sym typeface="+mn-ea"/>
                        </a:rPr>
                        <m:t>(</m:t>
                      </m:r>
                      <m:r>
                        <a:rPr lang="en-US" altLang="zh-CN">
                          <a:latin typeface="Cambria Math" panose="02040503050406030204" charset="0"/>
                          <a:cs typeface="Cambria Math" panose="02040503050406030204" charset="0"/>
                          <a:sym typeface="+mn-ea"/>
                        </a:rPr>
                        <m:t>𝑦</m:t>
                      </m:r>
                      <m:r>
                        <a:rPr lang="en-US" altLang="zh-CN">
                          <a:latin typeface="Cambria Math" panose="02040503050406030204" charset="0"/>
                          <a:cs typeface="Cambria Math" panose="02040503050406030204" charset="0"/>
                          <a:sym typeface="+mn-ea"/>
                        </a:rPr>
                        <m:t>,</m:t>
                      </m:r>
                      <m:r>
                        <a:rPr lang="en-US" altLang="zh-CN">
                          <a:latin typeface="Cambria Math" panose="02040503050406030204" charset="0"/>
                          <a:cs typeface="Cambria Math" panose="02040503050406030204" charset="0"/>
                          <a:sym typeface="+mn-ea"/>
                        </a:rPr>
                        <m:t>𝑥</m:t>
                      </m:r>
                      <m:r>
                        <a:rPr lang="en-US" altLang="zh-CN">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r>
                        <a:rPr lang="en-US" altLang="zh-CN">
                          <a:latin typeface="Cambria Math" panose="02040503050406030204" charset="0"/>
                          <a:cs typeface="Cambria Math" panose="02040503050406030204" charset="0"/>
                          <a:sym typeface="+mn-ea"/>
                        </a:rPr>
                        <m:t>(</m:t>
                      </m:r>
                      <m:r>
                        <a:rPr lang="en-US" altLang="zh-CN">
                          <a:latin typeface="Cambria Math" panose="02040503050406030204" charset="0"/>
                          <a:cs typeface="Cambria Math" panose="02040503050406030204" charset="0"/>
                          <a:sym typeface="+mn-ea"/>
                        </a:rPr>
                        <m:t>𝑦</m:t>
                      </m:r>
                      <m:r>
                        <a:rPr lang="en-US" altLang="zh-CN">
                          <a:latin typeface="Cambria Math" panose="02040503050406030204" charset="0"/>
                          <a:cs typeface="Cambria Math" panose="02040503050406030204" charset="0"/>
                          <a:sym typeface="+mn-ea"/>
                        </a:rPr>
                        <m:t>,</m:t>
                      </m:r>
                      <m:r>
                        <a:rPr lang="en-US" altLang="zh-CN">
                          <a:latin typeface="Cambria Math" panose="02040503050406030204" charset="0"/>
                          <a:cs typeface="Cambria Math" panose="02040503050406030204" charset="0"/>
                          <a:sym typeface="+mn-ea"/>
                        </a:rPr>
                        <m:t>𝑥</m:t>
                      </m:r>
                      <m:r>
                        <a:rPr lang="en-US" altLang="zh-CN" baseline="-25000">
                          <a:latin typeface="Cambria Math" panose="02040503050406030204" charset="0"/>
                          <a:cs typeface="Cambria Math" panose="02040503050406030204" charset="0"/>
                          <a:sym typeface="+mn-ea"/>
                        </a:rPr>
                        <m:t>1</m:t>
                      </m:r>
                      <m:r>
                        <a:rPr lang="en-US" altLang="zh-CN">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r>
                        <a:rPr lang="en-US" altLang="zh-CN">
                          <a:latin typeface="Cambria Math" panose="02040503050406030204" charset="0"/>
                          <a:cs typeface="Cambria Math" panose="02040503050406030204" charset="0"/>
                          <a:sym typeface="+mn-ea"/>
                        </a:rPr>
                        <m:t>(</m:t>
                      </m:r>
                      <m:r>
                        <a:rPr lang="en-US" altLang="zh-CN">
                          <a:latin typeface="Cambria Math" panose="02040503050406030204" charset="0"/>
                          <a:cs typeface="Cambria Math" panose="02040503050406030204" charset="0"/>
                          <a:sym typeface="+mn-ea"/>
                        </a:rPr>
                        <m:t>𝑦</m:t>
                      </m:r>
                      <m:r>
                        <a:rPr lang="en-US" altLang="zh-CN">
                          <a:latin typeface="Cambria Math" panose="02040503050406030204" charset="0"/>
                          <a:cs typeface="Cambria Math" panose="02040503050406030204" charset="0"/>
                          <a:sym typeface="+mn-ea"/>
                        </a:rPr>
                        <m:t>,</m:t>
                      </m:r>
                      <m:r>
                        <a:rPr lang="en-US" altLang="zh-CN">
                          <a:latin typeface="Cambria Math" panose="02040503050406030204" charset="0"/>
                          <a:cs typeface="Cambria Math" panose="02040503050406030204" charset="0"/>
                          <a:sym typeface="+mn-ea"/>
                        </a:rPr>
                        <m:t>𝑥</m:t>
                      </m:r>
                      <m:r>
                        <a:rPr lang="en-US" altLang="zh-CN" baseline="-25000">
                          <a:latin typeface="Cambria Math" panose="02040503050406030204" charset="0"/>
                          <a:cs typeface="Cambria Math" panose="02040503050406030204" charset="0"/>
                          <a:sym typeface="+mn-ea"/>
                        </a:rPr>
                        <m:t>2</m:t>
                      </m:r>
                      <m:r>
                        <a:rPr lang="en-US" altLang="zh-CN">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r>
                        <a:rPr lang="en-US" altLang="zh-CN">
                          <a:latin typeface="Cambria Math" panose="02040503050406030204" charset="0"/>
                          <a:cs typeface="Cambria Math" panose="02040503050406030204" charset="0"/>
                          <a:sym typeface="+mn-ea"/>
                        </a:rPr>
                        <m:t>(</m:t>
                      </m:r>
                      <m:r>
                        <a:rPr lang="en-US" altLang="zh-CN">
                          <a:latin typeface="Cambria Math" panose="02040503050406030204" charset="0"/>
                          <a:cs typeface="Cambria Math" panose="02040503050406030204" charset="0"/>
                          <a:sym typeface="+mn-ea"/>
                        </a:rPr>
                        <m:t>𝑦</m:t>
                      </m:r>
                      <m:r>
                        <a:rPr lang="en-US" altLang="zh-CN">
                          <a:latin typeface="Cambria Math" panose="02040503050406030204" charset="0"/>
                          <a:cs typeface="Cambria Math" panose="02040503050406030204" charset="0"/>
                          <a:sym typeface="+mn-ea"/>
                        </a:rPr>
                        <m:t>,</m:t>
                      </m:r>
                      <m:r>
                        <a:rPr lang="en-US" altLang="zh-CN">
                          <a:latin typeface="Cambria Math" panose="02040503050406030204" charset="0"/>
                          <a:cs typeface="Cambria Math" panose="02040503050406030204" charset="0"/>
                          <a:sym typeface="+mn-ea"/>
                        </a:rPr>
                        <m:t>𝑥</m:t>
                      </m:r>
                      <m:r>
                        <m:rPr>
                          <m:sty m:val="p"/>
                        </m:rPr>
                        <a:rPr lang="en-US" altLang="zh-CN" baseline="-25000">
                          <a:latin typeface="Cambria Math" panose="02040503050406030204" charset="0"/>
                          <a:cs typeface="Cambria Math" panose="02040503050406030204" charset="0"/>
                          <a:sym typeface="+mn-ea"/>
                        </a:rPr>
                        <m:t>k</m:t>
                      </m:r>
                      <m:r>
                        <a:rPr lang="en-US" altLang="zh-CN">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rPr>
                        <m:t>)</m:t>
                      </m:r>
                    </m:oMath>
                  </m:oMathPara>
                </a14:m>
                <a:endParaRPr lang="en-US" altLang="zh-CN" i="1" baseline="30000">
                  <a:latin typeface="Cambria Math" panose="02040503050406030204"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916491" y="3244786"/>
                <a:ext cx="4046855" cy="368300"/>
              </a:xfrm>
              <a:prstGeom prst="rect">
                <a:avLst/>
              </a:prstGeom>
              <a:blipFill rotWithShape="1">
                <a:blip r:embed="rId3"/>
                <a:stretch>
                  <a:fillRect l="-14" t="-3258" r="14" b="1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2916555" y="4008120"/>
                <a:ext cx="2973070" cy="60452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𝑃</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ea typeface="MS Mincho" charset="0"/>
                              <a:cs typeface="Cambria Math" panose="02040503050406030204" charset="0"/>
                            </a:rPr>
                            <m:t>1</m:t>
                          </m:r>
                        </m:num>
                        <m:den>
                          <m:r>
                            <a:rPr lang="en-US" altLang="zh-CN" i="1">
                              <a:latin typeface="Cambria Math" panose="02040503050406030204" charset="0"/>
                              <a:cs typeface="Cambria Math" panose="02040503050406030204" charset="0"/>
                            </a:rPr>
                            <m:t>𝑍</m:t>
                          </m:r>
                        </m:den>
                      </m:f>
                      <m:r>
                        <a:rPr lang="en-US" altLang="zh-CN" i="1">
                          <a:latin typeface="Cambria Math" panose="02040503050406030204" charset="0"/>
                          <a:cs typeface="Cambria Math" panose="02040503050406030204" charset="0"/>
                        </a:rPr>
                        <m:t>𝑒𝑥𝑝</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𝑤</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𝐹</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𝑦</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2916555" y="4008120"/>
                <a:ext cx="2973070" cy="604520"/>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sym typeface="+mn-ea"/>
              </a:rPr>
              <a:t>Conditional Random Field</a:t>
            </a:r>
            <a:r>
              <a:rPr>
                <a:sym typeface="+mn-ea"/>
              </a:rPr>
              <a:t>条件随机场（线性链）</a:t>
            </a:r>
            <a:br>
              <a:rPr>
                <a:sym typeface="+mn-ea"/>
              </a:rPr>
            </a:br>
            <a:endParaRPr lang="zh-CN" altLang="en-US"/>
          </a:p>
        </p:txBody>
      </p:sp>
      <p:sp>
        <p:nvSpPr>
          <p:cNvPr id="3" name="文本框 2"/>
          <p:cNvSpPr txBox="1"/>
          <p:nvPr/>
        </p:nvSpPr>
        <p:spPr>
          <a:xfrm>
            <a:off x="829945" y="1576070"/>
            <a:ext cx="10278110" cy="263017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sz="2200" b="1">
                <a:latin typeface="黑体" panose="02010609060101010101" pitchFamily="49" charset="-122"/>
                <a:ea typeface="黑体" panose="02010609060101010101" pitchFamily="49" charset="-122"/>
                <a:cs typeface="黑体" panose="02010609060101010101" pitchFamily="49" charset="-122"/>
              </a:rPr>
              <a:t>评估问题，</a:t>
            </a:r>
            <a:r>
              <a:rPr lang="zh-CN" altLang="en-US" sz="2200">
                <a:latin typeface="黑体" panose="02010609060101010101" pitchFamily="49" charset="-122"/>
                <a:ea typeface="黑体" panose="02010609060101010101" pitchFamily="49" charset="-122"/>
                <a:cs typeface="黑体" panose="02010609060101010101" pitchFamily="49" charset="-122"/>
              </a:rPr>
              <a:t>已知条件随机场 CRF 的特征函数和权重，给定输入序列 X 和输出序列 Y。</a:t>
            </a:r>
            <a:r>
              <a:rPr lang="zh-CN" altLang="en-US" sz="2200" b="1">
                <a:solidFill>
                  <a:srgbClr val="FF0000"/>
                </a:solidFill>
                <a:highlight>
                  <a:srgbClr val="FFFF00"/>
                </a:highlight>
                <a:latin typeface="黑体" panose="02010609060101010101" pitchFamily="49" charset="-122"/>
                <a:ea typeface="黑体" panose="02010609060101010101" pitchFamily="49" charset="-122"/>
                <a:cs typeface="黑体" panose="02010609060101010101" pitchFamily="49" charset="-122"/>
              </a:rPr>
              <a:t>计算出条件概率 P(y</a:t>
            </a:r>
            <a:r>
              <a:rPr lang="zh-CN" altLang="en-US" sz="2200" b="1" baseline="-25000">
                <a:solidFill>
                  <a:srgbClr val="FF0000"/>
                </a:solidFill>
                <a:highlight>
                  <a:srgbClr val="FFFF00"/>
                </a:highlight>
                <a:latin typeface="黑体" panose="02010609060101010101" pitchFamily="49" charset="-122"/>
                <a:ea typeface="黑体" panose="02010609060101010101" pitchFamily="49" charset="-122"/>
                <a:cs typeface="黑体" panose="02010609060101010101" pitchFamily="49" charset="-122"/>
              </a:rPr>
              <a:t>i</a:t>
            </a:r>
            <a:r>
              <a:rPr lang="zh-CN" altLang="en-US" sz="2200" b="1">
                <a:solidFill>
                  <a:srgbClr val="FF0000"/>
                </a:solidFill>
                <a:highlight>
                  <a:srgbClr val="FFFF00"/>
                </a:highlight>
                <a:latin typeface="黑体" panose="02010609060101010101" pitchFamily="49" charset="-122"/>
                <a:ea typeface="黑体" panose="02010609060101010101" pitchFamily="49" charset="-122"/>
                <a:cs typeface="黑体" panose="02010609060101010101" pitchFamily="49" charset="-122"/>
              </a:rPr>
              <a:t>|x)</a:t>
            </a:r>
            <a:r>
              <a:rPr lang="zh-CN" altLang="en-US" sz="2200">
                <a:latin typeface="黑体" panose="02010609060101010101" pitchFamily="49" charset="-122"/>
                <a:ea typeface="黑体" panose="02010609060101010101" pitchFamily="49" charset="-122"/>
                <a:cs typeface="黑体" panose="02010609060101010101" pitchFamily="49" charset="-122"/>
              </a:rPr>
              <a:t>。</a:t>
            </a:r>
            <a:endParaRPr lang="zh-CN" altLang="en-US" sz="2200">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50000"/>
              </a:lnSpc>
              <a:buFont typeface="Arial" panose="020B0604020202020204" pitchFamily="34" charset="0"/>
              <a:buChar char="•"/>
            </a:pPr>
            <a:r>
              <a:rPr lang="zh-CN" altLang="en-US" sz="2200" b="1">
                <a:latin typeface="黑体" panose="02010609060101010101" pitchFamily="49" charset="-122"/>
                <a:ea typeface="黑体" panose="02010609060101010101" pitchFamily="49" charset="-122"/>
                <a:cs typeface="黑体" panose="02010609060101010101" pitchFamily="49" charset="-122"/>
              </a:rPr>
              <a:t>学习问题，</a:t>
            </a:r>
            <a:r>
              <a:rPr lang="zh-CN" altLang="en-US" sz="2200">
                <a:latin typeface="黑体" panose="02010609060101010101" pitchFamily="49" charset="-122"/>
                <a:ea typeface="黑体" panose="02010609060101010101" pitchFamily="49" charset="-122"/>
                <a:cs typeface="黑体" panose="02010609060101010101" pitchFamily="49" charset="-122"/>
              </a:rPr>
              <a:t>给定特征函数和训练数据集 (即包含多个输出序列 X 和对应的输出序列 Y)，</a:t>
            </a:r>
            <a:r>
              <a:rPr lang="zh-CN" altLang="en-US" sz="2200" b="1">
                <a:solidFill>
                  <a:srgbClr val="FF0000"/>
                </a:solidFill>
                <a:highlight>
                  <a:srgbClr val="FFFF00"/>
                </a:highlight>
                <a:latin typeface="黑体" panose="02010609060101010101" pitchFamily="49" charset="-122"/>
                <a:ea typeface="黑体" panose="02010609060101010101" pitchFamily="49" charset="-122"/>
                <a:cs typeface="黑体" panose="02010609060101010101" pitchFamily="49" charset="-122"/>
              </a:rPr>
              <a:t>求解出每一个特征函数权重的大小</a:t>
            </a:r>
            <a:r>
              <a:rPr lang="zh-CN" altLang="en-US" sz="2200">
                <a:latin typeface="黑体" panose="02010609060101010101" pitchFamily="49" charset="-122"/>
                <a:ea typeface="黑体" panose="02010609060101010101" pitchFamily="49" charset="-122"/>
                <a:cs typeface="黑体" panose="02010609060101010101" pitchFamily="49" charset="-122"/>
              </a:rPr>
              <a:t>。</a:t>
            </a:r>
            <a:endParaRPr lang="zh-CN" altLang="en-US" sz="2200">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50000"/>
              </a:lnSpc>
              <a:buFont typeface="Arial" panose="020B0604020202020204" pitchFamily="34" charset="0"/>
              <a:buChar char="•"/>
            </a:pPr>
            <a:r>
              <a:rPr lang="zh-CN" altLang="en-US" sz="2200" b="1">
                <a:latin typeface="黑体" panose="02010609060101010101" pitchFamily="49" charset="-122"/>
                <a:ea typeface="黑体" panose="02010609060101010101" pitchFamily="49" charset="-122"/>
                <a:cs typeface="黑体" panose="02010609060101010101" pitchFamily="49" charset="-122"/>
              </a:rPr>
              <a:t>解码问题，</a:t>
            </a:r>
            <a:r>
              <a:rPr lang="zh-CN" altLang="en-US" sz="2200">
                <a:latin typeface="黑体" panose="02010609060101010101" pitchFamily="49" charset="-122"/>
                <a:ea typeface="黑体" panose="02010609060101010101" pitchFamily="49" charset="-122"/>
                <a:cs typeface="黑体" panose="02010609060101010101" pitchFamily="49" charset="-122"/>
              </a:rPr>
              <a:t>已知 CRF 的特征函数和权重，</a:t>
            </a:r>
            <a:r>
              <a:rPr lang="zh-CN" altLang="en-US" sz="2200" b="1">
                <a:solidFill>
                  <a:srgbClr val="FF0000"/>
                </a:solidFill>
                <a:highlight>
                  <a:srgbClr val="FFFF00"/>
                </a:highlight>
                <a:latin typeface="黑体" panose="02010609060101010101" pitchFamily="49" charset="-122"/>
                <a:ea typeface="黑体" panose="02010609060101010101" pitchFamily="49" charset="-122"/>
                <a:cs typeface="黑体" panose="02010609060101010101" pitchFamily="49" charset="-122"/>
              </a:rPr>
              <a:t>求出使条件概率最大的输出序列 Y</a:t>
            </a:r>
            <a:r>
              <a:rPr lang="zh-CN" altLang="en-US" sz="2200">
                <a:latin typeface="黑体" panose="02010609060101010101" pitchFamily="49" charset="-122"/>
                <a:ea typeface="黑体" panose="02010609060101010101" pitchFamily="49" charset="-122"/>
                <a:cs typeface="黑体" panose="02010609060101010101" pitchFamily="49" charset="-122"/>
              </a:rPr>
              <a:t>。</a:t>
            </a:r>
            <a:endParaRPr lang="zh-CN" altLang="en-US" sz="220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sym typeface="+mn-ea"/>
              </a:rPr>
              <a:t>Conditional Random Field</a:t>
            </a:r>
            <a:r>
              <a:rPr>
                <a:sym typeface="+mn-ea"/>
              </a:rPr>
              <a:t>条件随机场（线性链）</a:t>
            </a:r>
            <a:br>
              <a:rPr>
                <a:sym typeface="+mn-ea"/>
              </a:rPr>
            </a:br>
            <a:br>
              <a:rPr lang="zh-CN" altLang="en-US"/>
            </a:br>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648335" y="1580515"/>
                <a:ext cx="10278110" cy="318897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sz="2200" b="1">
                    <a:latin typeface="黑体" panose="02010609060101010101" pitchFamily="49" charset="-122"/>
                    <a:ea typeface="黑体" panose="02010609060101010101" pitchFamily="49" charset="-122"/>
                    <a:cs typeface="黑体" panose="02010609060101010101" pitchFamily="49" charset="-122"/>
                  </a:rPr>
                  <a:t>学习问题，</a:t>
                </a:r>
                <a:r>
                  <a:rPr lang="zh-CN" altLang="en-US" sz="2200">
                    <a:latin typeface="黑体" panose="02010609060101010101" pitchFamily="49" charset="-122"/>
                    <a:ea typeface="黑体" panose="02010609060101010101" pitchFamily="49" charset="-122"/>
                    <a:cs typeface="黑体" panose="02010609060101010101" pitchFamily="49" charset="-122"/>
                  </a:rPr>
                  <a:t>给定特征函数和训练数据集 (即包含多个输入序列 X 和对应的输出序列 Y)，</a:t>
                </a:r>
                <a:r>
                  <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rPr>
                  <a:t>求解出每一个特征函数权重的大小</a:t>
                </a:r>
                <a:r>
                  <a:rPr lang="zh-CN" altLang="en-US" sz="2200">
                    <a:latin typeface="黑体" panose="02010609060101010101" pitchFamily="49" charset="-122"/>
                    <a:ea typeface="黑体" panose="02010609060101010101" pitchFamily="49" charset="-122"/>
                    <a:cs typeface="黑体" panose="02010609060101010101" pitchFamily="49" charset="-122"/>
                  </a:rPr>
                  <a:t>。</a:t>
                </a:r>
                <a:endParaRPr lang="zh-CN" altLang="en-US" sz="2200">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50000"/>
                  </a:lnSpc>
                  <a:buFont typeface="Arial" panose="020B0604020202020204" pitchFamily="34" charset="0"/>
                  <a:buChar char="•"/>
                </a:pPr>
                <a:r>
                  <a:rPr lang="en-US" altLang="zh-CN" sz="2200">
                    <a:latin typeface="黑体" panose="02010609060101010101" pitchFamily="49" charset="-122"/>
                    <a:ea typeface="黑体" panose="02010609060101010101" pitchFamily="49" charset="-122"/>
                    <a:cs typeface="黑体" panose="02010609060101010101" pitchFamily="49" charset="-122"/>
                  </a:rPr>
                  <a:t>Giving training data D={(x</a:t>
                </a:r>
                <a:r>
                  <a:rPr lang="en-US" altLang="zh-CN" sz="2200" baseline="30000">
                    <a:latin typeface="黑体" panose="02010609060101010101" pitchFamily="49" charset="-122"/>
                    <a:ea typeface="黑体" panose="02010609060101010101" pitchFamily="49" charset="-122"/>
                    <a:cs typeface="黑体" panose="02010609060101010101" pitchFamily="49" charset="-122"/>
                  </a:rPr>
                  <a:t>(1)</a:t>
                </a:r>
                <a:r>
                  <a:rPr lang="en-US" altLang="zh-CN" sz="2200">
                    <a:latin typeface="黑体" panose="02010609060101010101" pitchFamily="49" charset="-122"/>
                    <a:ea typeface="黑体" panose="02010609060101010101" pitchFamily="49" charset="-122"/>
                    <a:cs typeface="黑体" panose="02010609060101010101" pitchFamily="49" charset="-122"/>
                  </a:rPr>
                  <a:t>,y</a:t>
                </a:r>
                <a:r>
                  <a:rPr lang="en-US" altLang="zh-CN" sz="2200" baseline="30000">
                    <a:latin typeface="黑体" panose="02010609060101010101" pitchFamily="49" charset="-122"/>
                    <a:ea typeface="黑体" panose="02010609060101010101" pitchFamily="49" charset="-122"/>
                    <a:cs typeface="黑体" panose="02010609060101010101" pitchFamily="49" charset="-122"/>
                  </a:rPr>
                  <a:t>(1)</a:t>
                </a:r>
                <a:r>
                  <a:rPr lang="en-US" altLang="zh-CN" sz="2200">
                    <a:latin typeface="黑体" panose="02010609060101010101" pitchFamily="49" charset="-122"/>
                    <a:ea typeface="黑体" panose="02010609060101010101" pitchFamily="49" charset="-122"/>
                    <a:cs typeface="黑体" panose="02010609060101010101" pitchFamily="49" charset="-122"/>
                  </a:rPr>
                  <a:t>),</a:t>
                </a:r>
                <a:r>
                  <a:rPr lang="en-US" altLang="zh-CN" sz="2200">
                    <a:latin typeface="黑体" panose="02010609060101010101" pitchFamily="49" charset="-122"/>
                    <a:ea typeface="黑体" panose="02010609060101010101" pitchFamily="49" charset="-122"/>
                    <a:cs typeface="黑体" panose="02010609060101010101" pitchFamily="49" charset="-122"/>
                    <a:sym typeface="+mn-ea"/>
                  </a:rPr>
                  <a:t>(x</a:t>
                </a:r>
                <a:r>
                  <a:rPr lang="en-US" altLang="zh-CN" sz="2200" baseline="30000">
                    <a:latin typeface="黑体" panose="02010609060101010101" pitchFamily="49" charset="-122"/>
                    <a:ea typeface="黑体" panose="02010609060101010101" pitchFamily="49" charset="-122"/>
                    <a:cs typeface="黑体" panose="02010609060101010101" pitchFamily="49" charset="-122"/>
                    <a:sym typeface="+mn-ea"/>
                  </a:rPr>
                  <a:t>(2)</a:t>
                </a:r>
                <a:r>
                  <a:rPr lang="en-US" altLang="zh-CN" sz="2200">
                    <a:latin typeface="黑体" panose="02010609060101010101" pitchFamily="49" charset="-122"/>
                    <a:ea typeface="黑体" panose="02010609060101010101" pitchFamily="49" charset="-122"/>
                    <a:cs typeface="黑体" panose="02010609060101010101" pitchFamily="49" charset="-122"/>
                    <a:sym typeface="+mn-ea"/>
                  </a:rPr>
                  <a:t>,y</a:t>
                </a:r>
                <a:r>
                  <a:rPr lang="en-US" altLang="zh-CN" sz="2200" baseline="30000">
                    <a:latin typeface="黑体" panose="02010609060101010101" pitchFamily="49" charset="-122"/>
                    <a:ea typeface="黑体" panose="02010609060101010101" pitchFamily="49" charset="-122"/>
                    <a:cs typeface="黑体" panose="02010609060101010101" pitchFamily="49" charset="-122"/>
                    <a:sym typeface="+mn-ea"/>
                  </a:rPr>
                  <a:t>(2)</a:t>
                </a:r>
                <a:r>
                  <a:rPr lang="en-US" altLang="zh-CN" sz="2200">
                    <a:latin typeface="黑体" panose="02010609060101010101" pitchFamily="49" charset="-122"/>
                    <a:ea typeface="黑体" panose="02010609060101010101" pitchFamily="49" charset="-122"/>
                    <a:cs typeface="黑体" panose="02010609060101010101" pitchFamily="49" charset="-122"/>
                    <a:sym typeface="+mn-ea"/>
                  </a:rPr>
                  <a:t>),...,(x</a:t>
                </a:r>
                <a:r>
                  <a:rPr lang="en-US" altLang="zh-CN" sz="2200" baseline="30000">
                    <a:latin typeface="黑体" panose="02010609060101010101" pitchFamily="49" charset="-122"/>
                    <a:ea typeface="黑体" panose="02010609060101010101" pitchFamily="49" charset="-122"/>
                    <a:cs typeface="黑体" panose="02010609060101010101" pitchFamily="49" charset="-122"/>
                    <a:sym typeface="+mn-ea"/>
                  </a:rPr>
                  <a:t>(n)</a:t>
                </a:r>
                <a:r>
                  <a:rPr lang="en-US" altLang="zh-CN" sz="2200">
                    <a:latin typeface="黑体" panose="02010609060101010101" pitchFamily="49" charset="-122"/>
                    <a:ea typeface="黑体" panose="02010609060101010101" pitchFamily="49" charset="-122"/>
                    <a:cs typeface="黑体" panose="02010609060101010101" pitchFamily="49" charset="-122"/>
                    <a:sym typeface="+mn-ea"/>
                  </a:rPr>
                  <a:t>,y</a:t>
                </a:r>
                <a:r>
                  <a:rPr lang="en-US" altLang="zh-CN" sz="2200" baseline="30000">
                    <a:latin typeface="黑体" panose="02010609060101010101" pitchFamily="49" charset="-122"/>
                    <a:ea typeface="黑体" panose="02010609060101010101" pitchFamily="49" charset="-122"/>
                    <a:cs typeface="黑体" panose="02010609060101010101" pitchFamily="49" charset="-122"/>
                    <a:sym typeface="+mn-ea"/>
                  </a:rPr>
                  <a:t>(n)</a:t>
                </a:r>
                <a:r>
                  <a:rPr lang="en-US" altLang="zh-CN" sz="2200">
                    <a:latin typeface="黑体" panose="02010609060101010101" pitchFamily="49" charset="-122"/>
                    <a:ea typeface="黑体" panose="02010609060101010101" pitchFamily="49" charset="-122"/>
                    <a:cs typeface="黑体" panose="02010609060101010101" pitchFamily="49" charset="-122"/>
                    <a:sym typeface="+mn-ea"/>
                  </a:rPr>
                  <a:t>)</a:t>
                </a:r>
                <a:r>
                  <a:rPr lang="en-US" altLang="zh-CN" sz="2200">
                    <a:latin typeface="黑体" panose="02010609060101010101" pitchFamily="49" charset="-122"/>
                    <a:ea typeface="黑体" panose="02010609060101010101" pitchFamily="49" charset="-122"/>
                    <a:cs typeface="黑体" panose="02010609060101010101" pitchFamily="49" charset="-122"/>
                  </a:rPr>
                  <a:t>},</a:t>
                </a:r>
                <a:r>
                  <a:rPr lang="zh-CN" altLang="en-US" sz="2200">
                    <a:latin typeface="黑体" panose="02010609060101010101" pitchFamily="49" charset="-122"/>
                    <a:ea typeface="黑体" panose="02010609060101010101" pitchFamily="49" charset="-122"/>
                    <a:cs typeface="黑体" panose="02010609060101010101" pitchFamily="49" charset="-122"/>
                  </a:rPr>
                  <a:t>求出最大化</a:t>
                </a:r>
                <a:r>
                  <a:rPr lang="en-US" altLang="zh-CN" sz="2200">
                    <a:latin typeface="黑体" panose="02010609060101010101" pitchFamily="49" charset="-122"/>
                    <a:ea typeface="黑体" panose="02010609060101010101" pitchFamily="49" charset="-122"/>
                    <a:cs typeface="黑体" panose="02010609060101010101" pitchFamily="49" charset="-122"/>
                  </a:rPr>
                  <a:t>p(D|w)</a:t>
                </a:r>
                <a:r>
                  <a:rPr lang="zh-CN" altLang="en-US" sz="2200">
                    <a:latin typeface="黑体" panose="02010609060101010101" pitchFamily="49" charset="-122"/>
                    <a:ea typeface="黑体" panose="02010609060101010101" pitchFamily="49" charset="-122"/>
                    <a:cs typeface="黑体" panose="02010609060101010101" pitchFamily="49" charset="-122"/>
                  </a:rPr>
                  <a:t>的参数</a:t>
                </a:r>
                <a14:m>
                  <m:oMath xmlns:m="http://schemas.openxmlformats.org/officeDocument/2006/math">
                    <m:r>
                      <a:rPr lang="en-US" altLang="zh-CN" sz="2200" i="1">
                        <a:latin typeface="Cambria Math" panose="02040503050406030204" charset="0"/>
                        <a:ea typeface="MS Mincho" charset="0"/>
                        <a:cs typeface="Cambria Math" panose="02040503050406030204" charset="0"/>
                      </a:rPr>
                      <m:t>𝑤</m:t>
                    </m:r>
                  </m:oMath>
                </a14:m>
                <a:endParaRPr lang="zh-CN" altLang="en-US" sz="2200">
                  <a:latin typeface="Cambria Math" panose="02040503050406030204" charset="0"/>
                  <a:ea typeface="黑体" panose="02010609060101010101" pitchFamily="49" charset="-122"/>
                  <a:cs typeface="Cambria Math" panose="02040503050406030204" charset="0"/>
                  <a:sym typeface="Symbol" panose="05050102010706020507" charset="0"/>
                </a:endParaRPr>
              </a:p>
              <a:p>
                <a:pPr indent="0">
                  <a:lnSpc>
                    <a:spcPct val="150000"/>
                  </a:lnSpc>
                  <a:buNone/>
                </a:pPr>
                <a14:m>
                  <m:oMath xmlns:m="http://schemas.openxmlformats.org/officeDocument/2006/math">
                    <m:r>
                      <a:rPr lang="en-US" altLang="zh-CN" sz="2200" i="1">
                        <a:latin typeface="Cambria Math" panose="02040503050406030204" charset="0"/>
                        <a:ea typeface="黑体" panose="02010609060101010101" pitchFamily="49" charset="-122"/>
                        <a:cs typeface="Cambria Math" panose="02040503050406030204" charset="0"/>
                        <a:sym typeface="Symbol" panose="05050102010706020507" charset="0"/>
                      </a:rPr>
                      <m:t>𝑤</m:t>
                    </m:r>
                  </m:oMath>
                </a14:m>
                <a:r>
                  <a:rPr lang="en-US" altLang="zh-CN" sz="2200">
                    <a:latin typeface="Cambria Math" panose="02040503050406030204" charset="0"/>
                    <a:ea typeface="黑体" panose="02010609060101010101" pitchFamily="49" charset="-122"/>
                    <a:cs typeface="Cambria Math" panose="02040503050406030204" charset="0"/>
                    <a:sym typeface="Symbol" panose="05050102010706020507" charset="0"/>
                  </a:rPr>
                  <a:t>^=argmax</a:t>
                </a:r>
                <a:r>
                  <a:rPr lang="en-US" altLang="zh-CN" sz="2200" baseline="-25000">
                    <a:latin typeface="Cambria Math" panose="02040503050406030204" charset="0"/>
                    <a:ea typeface="黑体" panose="02010609060101010101" pitchFamily="49" charset="-122"/>
                    <a:cs typeface="Cambria Math" panose="02040503050406030204" charset="0"/>
                    <a:sym typeface="Symbol" panose="05050102010706020507" charset="0"/>
                  </a:rPr>
                  <a:t>w</a:t>
                </a:r>
                <a:r>
                  <a:rPr lang="en-US" altLang="zh-CN" sz="2200">
                    <a:latin typeface="Cambria Math" panose="02040503050406030204" charset="0"/>
                    <a:ea typeface="黑体" panose="02010609060101010101" pitchFamily="49" charset="-122"/>
                    <a:cs typeface="Cambria Math" panose="02040503050406030204" charset="0"/>
                    <a:sym typeface="Symbol" panose="05050102010706020507" charset="0"/>
                  </a:rPr>
                  <a:t>p(D|w)</a:t>
                </a:r>
                <a:endParaRPr lang="en-US" altLang="zh-CN" sz="2200">
                  <a:latin typeface="Cambria Math" panose="02040503050406030204" charset="0"/>
                  <a:ea typeface="黑体" panose="02010609060101010101" pitchFamily="49" charset="-122"/>
                  <a:cs typeface="Cambria Math" panose="02040503050406030204" charset="0"/>
                  <a:sym typeface="Symbol" panose="05050102010706020507" charset="0"/>
                </a:endParaRPr>
              </a:p>
              <a:p>
                <a:pPr indent="0">
                  <a:lnSpc>
                    <a:spcPct val="150000"/>
                  </a:lnSpc>
                  <a:buNone/>
                </a:pPr>
                <a:r>
                  <a:rPr lang="en-US" altLang="zh-CN" sz="2200">
                    <a:latin typeface="Cambria Math" panose="02040503050406030204" charset="0"/>
                    <a:ea typeface="黑体" panose="02010609060101010101" pitchFamily="49" charset="-122"/>
                    <a:cs typeface="Cambria Math" panose="02040503050406030204" charset="0"/>
                    <a:sym typeface="Symbol" panose="05050102010706020507" charset="0"/>
                  </a:rPr>
                  <a:t>=argmax</a:t>
                </a:r>
                <a:r>
                  <a:rPr lang="en-US" altLang="zh-CN" sz="2200" baseline="-25000">
                    <a:latin typeface="Cambria Math" panose="02040503050406030204" charset="0"/>
                    <a:ea typeface="黑体" panose="02010609060101010101" pitchFamily="49" charset="-122"/>
                    <a:cs typeface="Cambria Math" panose="02040503050406030204" charset="0"/>
                    <a:sym typeface="Symbol" panose="05050102010706020507" charset="0"/>
                  </a:rPr>
                  <a:t>w</a:t>
                </a:r>
                <a14:m>
                  <m:oMath xmlns:m="http://schemas.openxmlformats.org/officeDocument/2006/math">
                    <m:nary>
                      <m:naryPr>
                        <m:chr m:val="∏"/>
                        <m:limLoc m:val="undOvr"/>
                        <m:ctrlPr>
                          <a:rPr lang="en-US" altLang="zh-CN" sz="2200" i="1">
                            <a:latin typeface="Cambria Math" panose="02040503050406030204" charset="0"/>
                            <a:ea typeface="黑体" panose="02010609060101010101" pitchFamily="49" charset="-122"/>
                            <a:cs typeface="Cambria Math" panose="02040503050406030204" charset="0"/>
                            <a:sym typeface="Symbol" panose="05050102010706020507" charset="0"/>
                          </a:rPr>
                        </m:ctrlPr>
                      </m:naryPr>
                      <m:sub>
                        <m:r>
                          <a:rPr lang="en-US" altLang="zh-CN" sz="2200" i="1">
                            <a:latin typeface="Cambria Math" panose="02040503050406030204" charset="0"/>
                            <a:ea typeface="黑体" panose="02010609060101010101" pitchFamily="49" charset="-122"/>
                            <a:cs typeface="Cambria Math" panose="02040503050406030204" charset="0"/>
                            <a:sym typeface="Symbol" panose="05050102010706020507" charset="0"/>
                          </a:rPr>
                          <m:t>𝑖</m:t>
                        </m:r>
                        <m:r>
                          <a:rPr lang="en-US" altLang="zh-CN" sz="2200" i="1">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sz="2200" i="1">
                            <a:latin typeface="Cambria Math" panose="02040503050406030204" charset="0"/>
                            <a:ea typeface="黑体" panose="02010609060101010101" pitchFamily="49" charset="-122"/>
                            <a:cs typeface="Cambria Math" panose="02040503050406030204" charset="0"/>
                            <a:sym typeface="Symbol" panose="05050102010706020507" charset="0"/>
                          </a:rPr>
                          <m:t>1</m:t>
                        </m:r>
                      </m:sub>
                      <m:sup>
                        <m:r>
                          <a:rPr lang="en-US" altLang="zh-CN" sz="2200" i="1">
                            <a:latin typeface="Cambria Math" panose="02040503050406030204" charset="0"/>
                            <a:ea typeface="黑体" panose="02010609060101010101" pitchFamily="49" charset="-122"/>
                            <a:cs typeface="Cambria Math" panose="02040503050406030204" charset="0"/>
                            <a:sym typeface="Symbol" panose="05050102010706020507" charset="0"/>
                          </a:rPr>
                          <m:t>𝑛</m:t>
                        </m:r>
                      </m:sup>
                      <m:e>
                        <m:r>
                          <a:rPr lang="en-US" altLang="zh-CN" sz="2200" i="1">
                            <a:latin typeface="Cambria Math" panose="02040503050406030204" charset="0"/>
                            <a:ea typeface="黑体" panose="02010609060101010101" pitchFamily="49" charset="-122"/>
                            <a:cs typeface="Cambria Math" panose="02040503050406030204" charset="0"/>
                            <a:sym typeface="Symbol" panose="05050102010706020507" charset="0"/>
                          </a:rPr>
                          <m:t>𝑝</m:t>
                        </m:r>
                        <m:r>
                          <a:rPr lang="en-US" altLang="zh-CN" sz="2200" i="1">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sz="2200" i="1">
                            <a:latin typeface="Cambria Math" panose="02040503050406030204" charset="0"/>
                            <a:ea typeface="黑体" panose="02010609060101010101" pitchFamily="49" charset="-122"/>
                            <a:cs typeface="Cambria Math" panose="02040503050406030204" charset="0"/>
                            <a:sym typeface="Symbol" panose="05050102010706020507" charset="0"/>
                          </a:rPr>
                          <m:t>𝑦</m:t>
                        </m:r>
                        <m:r>
                          <a:rPr lang="en-US" altLang="zh-CN" sz="2200" i="1" baseline="30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sz="2200" i="1" baseline="30000">
                            <a:latin typeface="Cambria Math" panose="02040503050406030204" charset="0"/>
                            <a:ea typeface="黑体" panose="02010609060101010101" pitchFamily="49" charset="-122"/>
                            <a:cs typeface="Cambria Math" panose="02040503050406030204" charset="0"/>
                            <a:sym typeface="Symbol" panose="05050102010706020507" charset="0"/>
                          </a:rPr>
                          <m:t>𝑖</m:t>
                        </m:r>
                        <m:r>
                          <a:rPr lang="en-US" altLang="zh-CN" sz="2200" i="1" baseline="30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sz="2200" i="1">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sz="2200" i="1">
                            <a:latin typeface="Cambria Math" panose="02040503050406030204" charset="0"/>
                            <a:ea typeface="黑体" panose="02010609060101010101" pitchFamily="49" charset="-122"/>
                            <a:cs typeface="Cambria Math" panose="02040503050406030204" charset="0"/>
                            <a:sym typeface="Symbol" panose="05050102010706020507" charset="0"/>
                          </a:rPr>
                          <m:t>𝑥</m:t>
                        </m:r>
                        <m:r>
                          <a:rPr lang="en-US" altLang="zh-CN" sz="2200" i="1" baseline="30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sz="2200" i="1" baseline="30000">
                            <a:latin typeface="Cambria Math" panose="02040503050406030204" charset="0"/>
                            <a:ea typeface="黑体" panose="02010609060101010101" pitchFamily="49" charset="-122"/>
                            <a:cs typeface="Cambria Math" panose="02040503050406030204" charset="0"/>
                            <a:sym typeface="Symbol" panose="05050102010706020507" charset="0"/>
                          </a:rPr>
                          <m:t>𝑖</m:t>
                        </m:r>
                        <m:r>
                          <a:rPr lang="en-US" altLang="zh-CN" sz="2200" i="1" baseline="30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sz="2200" i="1">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sz="2200" i="1">
                            <a:latin typeface="Cambria Math" panose="02040503050406030204" charset="0"/>
                            <a:ea typeface="黑体" panose="02010609060101010101" pitchFamily="49" charset="-122"/>
                            <a:cs typeface="Cambria Math" panose="02040503050406030204" charset="0"/>
                            <a:sym typeface="Symbol" panose="05050102010706020507" charset="0"/>
                          </a:rPr>
                          <m:t>𝑤</m:t>
                        </m:r>
                        <m:r>
                          <a:rPr lang="en-US" altLang="zh-CN" sz="2200" i="1">
                            <a:latin typeface="Cambria Math" panose="02040503050406030204" charset="0"/>
                            <a:ea typeface="黑体" panose="02010609060101010101" pitchFamily="49" charset="-122"/>
                            <a:cs typeface="Cambria Math" panose="02040503050406030204" charset="0"/>
                            <a:sym typeface="Symbol" panose="05050102010706020507" charset="0"/>
                          </a:rPr>
                          <m:t>)</m:t>
                        </m:r>
                      </m:e>
                    </m:nary>
                  </m:oMath>
                </a14:m>
                <a:endParaRPr lang="en-US" altLang="zh-CN" sz="2200">
                  <a:latin typeface="Cambria Math" panose="02040503050406030204" charset="0"/>
                  <a:ea typeface="黑体" panose="02010609060101010101" pitchFamily="49" charset="-122"/>
                  <a:cs typeface="Cambria Math" panose="02040503050406030204" charset="0"/>
                  <a:sym typeface="Symbol" panose="05050102010706020507"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648335" y="1580515"/>
                <a:ext cx="10278110" cy="3188970"/>
              </a:xfrm>
              <a:prstGeom prst="rect">
                <a:avLst/>
              </a:prstGeom>
              <a:blipFill rotWithShape="1">
                <a:blip r:embed="rId1"/>
                <a:stretch>
                  <a:fillRect/>
                </a:stretch>
              </a:blipFill>
            </p:spPr>
            <p:txBody>
              <a:bodyPr/>
              <a:lstStyle/>
              <a:p>
                <a:r>
                  <a:rPr lang="zh-CN" altLang="en-US">
                    <a:noFill/>
                  </a:rPr>
                  <a:t> </a:t>
                </a:r>
              </a:p>
            </p:txBody>
          </p:sp>
        </mc:Fallback>
      </mc:AlternateContent>
      <p:sp>
        <p:nvSpPr>
          <p:cNvPr id="19" name="object 19"/>
          <p:cNvSpPr txBox="1"/>
          <p:nvPr/>
        </p:nvSpPr>
        <p:spPr>
          <a:xfrm>
            <a:off x="672465" y="4838065"/>
            <a:ext cx="10593070" cy="1049020"/>
          </a:xfrm>
          <a:prstGeom prst="rect">
            <a:avLst/>
          </a:prstGeom>
        </p:spPr>
        <p:txBody>
          <a:bodyPr vert="horz" wrap="square" lIns="0" tIns="15875" rIns="0" bIns="0" rtlCol="0">
            <a:spAutoFit/>
          </a:bodyPr>
          <a:p>
            <a:pPr marL="38100" marR="30480">
              <a:lnSpc>
                <a:spcPts val="4030"/>
              </a:lnSpc>
              <a:spcBef>
                <a:spcPts val="1640"/>
              </a:spcBef>
              <a:tabLst>
                <a:tab pos="1925955" algn="l"/>
              </a:tabLst>
            </a:pPr>
            <a:r>
              <a:rPr sz="2200" spc="5" dirty="0">
                <a:latin typeface="黑体" panose="02010609060101010101" pitchFamily="49" charset="-122"/>
                <a:ea typeface="黑体" panose="02010609060101010101" pitchFamily="49" charset="-122"/>
                <a:cs typeface="黑体" panose="02010609060101010101" pitchFamily="49" charset="-122"/>
              </a:rPr>
              <a:t>为了训练特征权</a:t>
            </a:r>
            <a:r>
              <a:rPr sz="2200" dirty="0">
                <a:latin typeface="黑体" panose="02010609060101010101" pitchFamily="49" charset="-122"/>
                <a:ea typeface="黑体" panose="02010609060101010101" pitchFamily="49" charset="-122"/>
                <a:cs typeface="黑体" panose="02010609060101010101" pitchFamily="49" charset="-122"/>
              </a:rPr>
              <a:t>重</a:t>
            </a:r>
            <a:r>
              <a:rPr lang="en-US" sz="2200" dirty="0">
                <a:latin typeface="黑体" panose="02010609060101010101" pitchFamily="49" charset="-122"/>
                <a:ea typeface="黑体" panose="02010609060101010101" pitchFamily="49" charset="-122"/>
                <a:cs typeface="黑体" panose="02010609060101010101" pitchFamily="49" charset="-122"/>
              </a:rPr>
              <a:t>w</a:t>
            </a:r>
            <a:r>
              <a:rPr sz="2200" spc="5" dirty="0">
                <a:latin typeface="黑体" panose="02010609060101010101" pitchFamily="49" charset="-122"/>
                <a:ea typeface="黑体" panose="02010609060101010101" pitchFamily="49" charset="-122"/>
                <a:cs typeface="黑体" panose="02010609060101010101" pitchFamily="49" charset="-122"/>
              </a:rPr>
              <a:t>，需要计算模</a:t>
            </a:r>
            <a:r>
              <a:rPr sz="2200" spc="15" dirty="0">
                <a:latin typeface="黑体" panose="02010609060101010101" pitchFamily="49" charset="-122"/>
                <a:ea typeface="黑体" panose="02010609060101010101" pitchFamily="49" charset="-122"/>
                <a:cs typeface="黑体" panose="02010609060101010101" pitchFamily="49" charset="-122"/>
              </a:rPr>
              <a:t>型</a:t>
            </a:r>
            <a:r>
              <a:rPr sz="2200" spc="5" dirty="0">
                <a:latin typeface="黑体" panose="02010609060101010101" pitchFamily="49" charset="-122"/>
                <a:ea typeface="黑体" panose="02010609060101010101" pitchFamily="49" charset="-122"/>
                <a:cs typeface="黑体" panose="02010609060101010101" pitchFamily="49" charset="-122"/>
              </a:rPr>
              <a:t>的</a:t>
            </a:r>
            <a:r>
              <a:rPr sz="2200" spc="15" dirty="0">
                <a:latin typeface="黑体" panose="02010609060101010101" pitchFamily="49" charset="-122"/>
                <a:ea typeface="黑体" panose="02010609060101010101" pitchFamily="49" charset="-122"/>
                <a:cs typeface="黑体" panose="02010609060101010101" pitchFamily="49" charset="-122"/>
              </a:rPr>
              <a:t>损</a:t>
            </a:r>
            <a:r>
              <a:rPr sz="2200" spc="5" dirty="0">
                <a:latin typeface="黑体" panose="02010609060101010101" pitchFamily="49" charset="-122"/>
                <a:ea typeface="黑体" panose="02010609060101010101" pitchFamily="49" charset="-122"/>
                <a:cs typeface="黑体" panose="02010609060101010101" pitchFamily="49" charset="-122"/>
              </a:rPr>
              <a:t>失和</a:t>
            </a:r>
            <a:r>
              <a:rPr sz="2200" spc="15" dirty="0">
                <a:latin typeface="黑体" panose="02010609060101010101" pitchFamily="49" charset="-122"/>
                <a:ea typeface="黑体" panose="02010609060101010101" pitchFamily="49" charset="-122"/>
                <a:cs typeface="黑体" panose="02010609060101010101" pitchFamily="49" charset="-122"/>
              </a:rPr>
              <a:t>梯</a:t>
            </a:r>
            <a:r>
              <a:rPr sz="2200" spc="5" dirty="0">
                <a:latin typeface="黑体" panose="02010609060101010101" pitchFamily="49" charset="-122"/>
                <a:ea typeface="黑体" panose="02010609060101010101" pitchFamily="49" charset="-122"/>
                <a:cs typeface="黑体" panose="02010609060101010101" pitchFamily="49" charset="-122"/>
              </a:rPr>
              <a:t>度。</a:t>
            </a:r>
            <a:r>
              <a:rPr sz="2200" spc="-5" dirty="0">
                <a:latin typeface="黑体" panose="02010609060101010101" pitchFamily="49" charset="-122"/>
                <a:ea typeface="黑体" panose="02010609060101010101" pitchFamily="49" charset="-122"/>
                <a:cs typeface="黑体" panose="02010609060101010101" pitchFamily="49" charset="-122"/>
              </a:rPr>
              <a:t>由</a:t>
            </a:r>
            <a:r>
              <a:rPr sz="2200" spc="5" dirty="0">
                <a:latin typeface="黑体" panose="02010609060101010101" pitchFamily="49" charset="-122"/>
                <a:ea typeface="黑体" panose="02010609060101010101" pitchFamily="49" charset="-122"/>
                <a:cs typeface="黑体" panose="02010609060101010101" pitchFamily="49" charset="-122"/>
              </a:rPr>
              <a:t>梯度更新</a:t>
            </a:r>
            <a:r>
              <a:rPr lang="en-US" sz="2200" spc="5" dirty="0">
                <a:latin typeface="黑体" panose="02010609060101010101" pitchFamily="49" charset="-122"/>
                <a:ea typeface="黑体" panose="02010609060101010101" pitchFamily="49" charset="-122"/>
                <a:cs typeface="黑体" panose="02010609060101010101" pitchFamily="49" charset="-122"/>
              </a:rPr>
              <a:t>w,</a:t>
            </a:r>
            <a:r>
              <a:rPr sz="2200" spc="5" dirty="0">
                <a:latin typeface="黑体" panose="02010609060101010101" pitchFamily="49" charset="-122"/>
                <a:ea typeface="黑体" panose="02010609060101010101" pitchFamily="49" charset="-122"/>
                <a:cs typeface="黑体" panose="02010609060101010101" pitchFamily="49" charset="-122"/>
              </a:rPr>
              <a:t>直到</a:t>
            </a:r>
            <a:r>
              <a:rPr lang="en-US" sz="2200" spc="5" dirty="0">
                <a:latin typeface="黑体" panose="02010609060101010101" pitchFamily="49" charset="-122"/>
                <a:ea typeface="黑体" panose="02010609060101010101" pitchFamily="49" charset="-122"/>
                <a:cs typeface="黑体" panose="02010609060101010101" pitchFamily="49" charset="-122"/>
              </a:rPr>
              <a:t>w</a:t>
            </a:r>
            <a:r>
              <a:rPr sz="2200" spc="5" dirty="0">
                <a:latin typeface="黑体" panose="02010609060101010101" pitchFamily="49" charset="-122"/>
                <a:ea typeface="黑体" panose="02010609060101010101" pitchFamily="49" charset="-122"/>
                <a:cs typeface="黑体" panose="02010609060101010101" pitchFamily="49" charset="-122"/>
              </a:rPr>
              <a:t>收敛。损失函数定义为负对数似然函</a:t>
            </a:r>
            <a:r>
              <a:rPr sz="2200" spc="15" dirty="0">
                <a:latin typeface="黑体" panose="02010609060101010101" pitchFamily="49" charset="-122"/>
                <a:ea typeface="黑体" panose="02010609060101010101" pitchFamily="49" charset="-122"/>
                <a:cs typeface="黑体" panose="02010609060101010101" pitchFamily="49" charset="-122"/>
              </a:rPr>
              <a:t>数</a:t>
            </a:r>
            <a:r>
              <a:rPr lang="zh-CN" sz="2200" spc="15" dirty="0">
                <a:latin typeface="黑体" panose="02010609060101010101" pitchFamily="49" charset="-122"/>
                <a:ea typeface="黑体" panose="02010609060101010101" pitchFamily="49" charset="-122"/>
                <a:cs typeface="黑体" panose="02010609060101010101" pitchFamily="49" charset="-122"/>
              </a:rPr>
              <a:t>。</a:t>
            </a:r>
            <a:endParaRPr sz="2100" baseline="44000">
              <a:latin typeface="Times New Roman" panose="02020603050405020304"/>
              <a:cs typeface="Times New Roman" panose="020206030504050203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sym typeface="+mn-ea"/>
              </a:rPr>
              <a:t>Conditional Random Field</a:t>
            </a:r>
            <a:r>
              <a:rPr>
                <a:sym typeface="+mn-ea"/>
              </a:rPr>
              <a:t>条件随机场（线性链）</a:t>
            </a:r>
            <a:br>
              <a:rPr>
                <a:sym typeface="+mn-ea"/>
              </a:rPr>
            </a:br>
            <a:br>
              <a:rPr lang="zh-CN" altLang="en-US"/>
            </a:br>
            <a:endParaRPr lang="zh-CN" altLang="en-US"/>
          </a:p>
        </p:txBody>
      </p:sp>
      <p:sp>
        <p:nvSpPr>
          <p:cNvPr id="3" name="文本框 2"/>
          <p:cNvSpPr txBox="1"/>
          <p:nvPr/>
        </p:nvSpPr>
        <p:spPr>
          <a:xfrm>
            <a:off x="829945" y="1576070"/>
            <a:ext cx="10278110" cy="161480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sz="2200" b="1">
                <a:latin typeface="黑体" panose="02010609060101010101" pitchFamily="49" charset="-122"/>
                <a:ea typeface="黑体" panose="02010609060101010101" pitchFamily="49" charset="-122"/>
                <a:cs typeface="黑体" panose="02010609060101010101" pitchFamily="49" charset="-122"/>
                <a:sym typeface="+mn-ea"/>
              </a:rPr>
              <a:t>评估问题，</a:t>
            </a:r>
            <a:r>
              <a:rPr lang="zh-CN" altLang="en-US" sz="2200">
                <a:latin typeface="黑体" panose="02010609060101010101" pitchFamily="49" charset="-122"/>
                <a:ea typeface="黑体" panose="02010609060101010101" pitchFamily="49" charset="-122"/>
                <a:cs typeface="黑体" panose="02010609060101010101" pitchFamily="49" charset="-122"/>
                <a:sym typeface="+mn-ea"/>
              </a:rPr>
              <a:t>已知条件随机场 CRF 的特征函数和权重，给定输入序列 X 和输出序列 Y。</a:t>
            </a:r>
            <a:r>
              <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计算出条件概率 P(y</a:t>
            </a:r>
            <a:r>
              <a:rPr lang="zh-CN" altLang="en-US" sz="2200" b="1" baseline="-250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i</a:t>
            </a:r>
            <a:r>
              <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|x)</a:t>
            </a:r>
            <a:r>
              <a:rPr lang="zh-CN" altLang="en-US" sz="2200">
                <a:latin typeface="黑体" panose="02010609060101010101" pitchFamily="49" charset="-122"/>
                <a:ea typeface="黑体" panose="02010609060101010101" pitchFamily="49" charset="-122"/>
                <a:cs typeface="黑体" panose="02010609060101010101" pitchFamily="49" charset="-122"/>
                <a:sym typeface="+mn-ea"/>
              </a:rPr>
              <a:t>。</a:t>
            </a:r>
            <a:endParaRPr lang="zh-CN" altLang="en-US" sz="2200">
              <a:latin typeface="黑体" panose="02010609060101010101" pitchFamily="49" charset="-122"/>
              <a:ea typeface="黑体" panose="02010609060101010101" pitchFamily="49" charset="-122"/>
              <a:cs typeface="黑体" panose="02010609060101010101" pitchFamily="49" charset="-122"/>
              <a:sym typeface="+mn-ea"/>
            </a:endParaRPr>
          </a:p>
          <a:p>
            <a:pPr marL="285750" indent="-285750">
              <a:lnSpc>
                <a:spcPct val="150000"/>
              </a:lnSpc>
              <a:buFont typeface="Arial" panose="020B0604020202020204" pitchFamily="34" charset="0"/>
              <a:buChar char="•"/>
            </a:pPr>
            <a:r>
              <a:rPr lang="en-US" altLang="zh-CN" sz="2200">
                <a:latin typeface="Cambria Math" panose="02040503050406030204" charset="0"/>
                <a:ea typeface="黑体" panose="02010609060101010101" pitchFamily="49" charset="-122"/>
                <a:cs typeface="Cambria Math" panose="02040503050406030204" charset="0"/>
                <a:sym typeface="Symbol" panose="05050102010706020507" charset="0"/>
              </a:rPr>
              <a:t>Given P(Y=y|X=x), </a:t>
            </a:r>
            <a:r>
              <a:rPr lang="zh-CN" altLang="en-US" sz="2200">
                <a:latin typeface="Cambria Math" panose="02040503050406030204" charset="0"/>
                <a:ea typeface="黑体" panose="02010609060101010101" pitchFamily="49" charset="-122"/>
                <a:cs typeface="Cambria Math" panose="02040503050406030204" charset="0"/>
                <a:sym typeface="Symbol" panose="05050102010706020507" charset="0"/>
              </a:rPr>
              <a:t>求</a:t>
            </a:r>
            <a:r>
              <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P(y</a:t>
            </a:r>
            <a:r>
              <a:rPr lang="en-US" altLang="zh-CN" sz="2200" b="1" baseline="-250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t</a:t>
            </a:r>
            <a:r>
              <a:rPr lang="en-US" altLang="zh-CN" sz="2200" b="1">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=i</a:t>
            </a:r>
            <a:r>
              <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|x)</a:t>
            </a:r>
            <a:endPar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mc:AlternateContent xmlns:mc="http://schemas.openxmlformats.org/markup-compatibility/2006">
        <mc:Choice xmlns:a14="http://schemas.microsoft.com/office/drawing/2010/main" Requires="a14">
          <p:sp>
            <p:nvSpPr>
              <p:cNvPr id="7" name="文本框 6"/>
              <p:cNvSpPr txBox="1"/>
              <p:nvPr/>
            </p:nvSpPr>
            <p:spPr>
              <a:xfrm>
                <a:off x="1163320" y="3190875"/>
                <a:ext cx="4579620" cy="87503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𝑃</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ea typeface="MS Mincho" charset="0"/>
                              <a:cs typeface="Cambria Math" panose="02040503050406030204" charset="0"/>
                            </a:rPr>
                            <m:t>1</m:t>
                          </m:r>
                        </m:num>
                        <m:den>
                          <m:r>
                            <a:rPr lang="en-US" altLang="zh-CN" i="1">
                              <a:latin typeface="Cambria Math" panose="02040503050406030204" charset="0"/>
                              <a:cs typeface="Cambria Math" panose="02040503050406030204" charset="0"/>
                            </a:rPr>
                            <m:t>𝑍</m:t>
                          </m:r>
                        </m:den>
                      </m:f>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𝑡</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𝑇</m:t>
                          </m:r>
                        </m:sup>
                        <m:e>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a:rPr lang="en-US" altLang="zh-CN">
                              <a:latin typeface="Cambria Math" panose="02040503050406030204" charset="0"/>
                              <a:ea typeface="MS Mincho" charset="0"/>
                              <a:cs typeface="Cambria Math" panose="02040503050406030204" charset="0"/>
                              <a:sym typeface="Symbol" panose="05050102010706020507" charset="0"/>
                            </a:rPr>
                            <m:t>)</m:t>
                          </m:r>
                        </m:e>
                      </m:nary>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1163320" y="3190875"/>
                <a:ext cx="4579620" cy="87503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725805" y="3953510"/>
                <a:ext cx="8787130" cy="90932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𝑃</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baseline="-25000">
                          <a:latin typeface="Cambria Math" panose="02040503050406030204" charset="0"/>
                          <a:cs typeface="Cambria Math" panose="02040503050406030204" charset="0"/>
                        </a:rPr>
                        <m:t>𝑡</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𝑖</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nary>
                        <m:naryPr>
                          <m:chr m:val="∑"/>
                          <m:limLoc m:val="undOvr"/>
                          <m:supHide m:val="on"/>
                          <m:ctrlPr>
                            <a:rPr lang="en-US" altLang="zh-CN" i="1">
                              <a:latin typeface="Cambria Math" panose="02040503050406030204" charset="0"/>
                              <a:ea typeface="MS Mincho" charset="0"/>
                              <a:cs typeface="Cambria Math" panose="02040503050406030204" charset="0"/>
                            </a:rPr>
                          </m:ctrlPr>
                        </m:naryPr>
                        <m:sub>
                          <m:r>
                            <a:rPr lang="en-US" altLang="zh-CN" i="1">
                              <a:latin typeface="Cambria Math" panose="02040503050406030204" charset="0"/>
                              <a:ea typeface="MS Mincho" charset="0"/>
                              <a:cs typeface="Cambria Math" panose="02040503050406030204" charset="0"/>
                            </a:rPr>
                            <m:t>𝑦</m:t>
                          </m:r>
                          <m:r>
                            <a:rPr lang="en-US" altLang="zh-CN" i="1" baseline="-25000">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𝑦</m:t>
                          </m:r>
                          <m:r>
                            <a:rPr lang="en-US" altLang="zh-CN" i="1" baseline="-25000">
                              <a:latin typeface="Cambria Math" panose="02040503050406030204" charset="0"/>
                              <a:ea typeface="MS Mincho" charset="0"/>
                              <a:cs typeface="Cambria Math" panose="02040503050406030204" charset="0"/>
                            </a:rPr>
                            <m:t>2</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𝑦</m:t>
                          </m:r>
                          <m:r>
                            <a:rPr lang="en-US" altLang="zh-CN" i="1" baseline="-25000">
                              <a:latin typeface="Cambria Math" panose="02040503050406030204" charset="0"/>
                              <a:ea typeface="MS Mincho" charset="0"/>
                              <a:cs typeface="Cambria Math" panose="02040503050406030204" charset="0"/>
                            </a:rPr>
                            <m:t>𝑡</m:t>
                          </m:r>
                          <m:r>
                            <a:rPr lang="en-US" altLang="zh-CN" i="1" baseline="-25000">
                              <a:latin typeface="Cambria Math" panose="02040503050406030204" charset="0"/>
                              <a:ea typeface="MS Mincho" charset="0"/>
                              <a:cs typeface="Cambria Math" panose="02040503050406030204" charset="0"/>
                            </a:rPr>
                            <m:t>−</m:t>
                          </m:r>
                          <m:r>
                            <a:rPr lang="en-US" altLang="zh-CN" i="1" baseline="-25000">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 </m:t>
                          </m:r>
                          <m:r>
                            <a:rPr lang="en-US" altLang="zh-CN" i="1">
                              <a:latin typeface="Cambria Math" panose="02040503050406030204" charset="0"/>
                              <a:ea typeface="MS Mincho" charset="0"/>
                              <a:cs typeface="Cambria Math" panose="02040503050406030204" charset="0"/>
                            </a:rPr>
                            <m:t>𝑦</m:t>
                          </m:r>
                          <m:r>
                            <a:rPr lang="en-US" altLang="zh-CN" i="1" baseline="-25000">
                              <a:latin typeface="Cambria Math" panose="02040503050406030204" charset="0"/>
                              <a:ea typeface="MS Mincho" charset="0"/>
                              <a:cs typeface="Cambria Math" panose="02040503050406030204" charset="0"/>
                            </a:rPr>
                            <m:t>𝑡</m:t>
                          </m:r>
                          <m:r>
                            <a:rPr lang="en-US" altLang="zh-CN" i="1" baseline="-25000">
                              <a:latin typeface="Cambria Math" panose="02040503050406030204" charset="0"/>
                              <a:ea typeface="MS Mincho" charset="0"/>
                              <a:cs typeface="Cambria Math" panose="02040503050406030204" charset="0"/>
                            </a:rPr>
                            <m:t>+</m:t>
                          </m:r>
                          <m:r>
                            <a:rPr lang="en-US" altLang="zh-CN" i="1" baseline="-25000">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𝑦</m:t>
                          </m:r>
                          <m:r>
                            <a:rPr lang="en-US" altLang="zh-CN" i="1" baseline="-25000">
                              <a:latin typeface="Cambria Math" panose="02040503050406030204" charset="0"/>
                              <a:ea typeface="MS Mincho" charset="0"/>
                              <a:cs typeface="Cambria Math" panose="02040503050406030204" charset="0"/>
                            </a:rPr>
                            <m:t>𝑇</m:t>
                          </m:r>
                        </m:sub>
                        <m:sup/>
                        <m:e>
                          <m:r>
                            <a:rPr lang="en-US" altLang="zh-CN" i="1">
                              <a:latin typeface="Cambria Math" panose="02040503050406030204" charset="0"/>
                              <a:ea typeface="MS Mincho" charset="0"/>
                              <a:cs typeface="Cambria Math" panose="02040503050406030204" charset="0"/>
                            </a:rPr>
                            <m:t>𝑝</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𝑦</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nary>
                            <m:naryPr>
                              <m:chr m:val="∑"/>
                              <m:limLoc m:val="undOvr"/>
                              <m:supHide m:val="on"/>
                              <m:ctrlPr>
                                <a:rPr lang="en-US" altLang="zh-CN" i="1">
                                  <a:latin typeface="Cambria Math" panose="02040503050406030204" charset="0"/>
                                  <a:ea typeface="MS Mincho" charset="0"/>
                                  <a:cs typeface="Cambria Math" panose="02040503050406030204" charset="0"/>
                                </a:rPr>
                              </m:ctrlPr>
                            </m:naryPr>
                            <m:sub>
                              <m:r>
                                <a:rPr lang="en-US" altLang="zh-CN" i="1">
                                  <a:latin typeface="Cambria Math" panose="02040503050406030204" charset="0"/>
                                  <a:ea typeface="MS Mincho" charset="0"/>
                                  <a:cs typeface="Cambria Math" panose="02040503050406030204" charset="0"/>
                                </a:rPr>
                                <m:t>𝑦</m:t>
                              </m:r>
                              <m:r>
                                <a:rPr lang="en-US" altLang="zh-CN" i="1" baseline="-25000">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𝑦</m:t>
                              </m:r>
                              <m:r>
                                <a:rPr lang="en-US" altLang="zh-CN" i="1" baseline="-25000">
                                  <a:latin typeface="Cambria Math" panose="02040503050406030204" charset="0"/>
                                  <a:ea typeface="MS Mincho" charset="0"/>
                                  <a:cs typeface="Cambria Math" panose="02040503050406030204" charset="0"/>
                                </a:rPr>
                                <m:t>2</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𝑦</m:t>
                              </m:r>
                              <m:r>
                                <a:rPr lang="en-US" altLang="zh-CN" i="1" baseline="-25000">
                                  <a:latin typeface="Cambria Math" panose="02040503050406030204" charset="0"/>
                                  <a:ea typeface="MS Mincho" charset="0"/>
                                  <a:cs typeface="Cambria Math" panose="02040503050406030204" charset="0"/>
                                </a:rPr>
                                <m:t>𝑡</m:t>
                              </m:r>
                              <m:r>
                                <a:rPr lang="en-US" altLang="zh-CN" i="1" baseline="-25000">
                                  <a:latin typeface="Cambria Math" panose="02040503050406030204" charset="0"/>
                                  <a:ea typeface="MS Mincho" charset="0"/>
                                  <a:cs typeface="Cambria Math" panose="02040503050406030204" charset="0"/>
                                </a:rPr>
                                <m:t>−</m:t>
                              </m:r>
                              <m:r>
                                <a:rPr lang="en-US" altLang="zh-CN" i="1" baseline="-25000">
                                  <a:latin typeface="Cambria Math" panose="02040503050406030204" charset="0"/>
                                  <a:ea typeface="MS Mincho" charset="0"/>
                                  <a:cs typeface="Cambria Math" panose="02040503050406030204" charset="0"/>
                                </a:rPr>
                                <m:t>1</m:t>
                              </m:r>
                            </m:sub>
                            <m:sup/>
                            <m:e>
                              <m:nary>
                                <m:naryPr>
                                  <m:chr m:val="∑"/>
                                  <m:limLoc m:val="undOvr"/>
                                  <m:supHide m:val="on"/>
                                  <m:ctrlPr>
                                    <a:rPr lang="en-US" altLang="zh-CN" i="1">
                                      <a:latin typeface="Cambria Math" panose="02040503050406030204" charset="0"/>
                                      <a:ea typeface="MS Mincho" charset="0"/>
                                      <a:cs typeface="Cambria Math" panose="02040503050406030204" charset="0"/>
                                    </a:rPr>
                                  </m:ctrlPr>
                                </m:naryPr>
                                <m:sub>
                                  <m:r>
                                    <a:rPr lang="en-US" altLang="zh-CN" i="1">
                                      <a:latin typeface="Cambria Math" panose="02040503050406030204" charset="0"/>
                                      <a:ea typeface="MS Mincho" charset="0"/>
                                      <a:cs typeface="Cambria Math" panose="02040503050406030204" charset="0"/>
                                    </a:rPr>
                                    <m:t>𝑦</m:t>
                                  </m:r>
                                  <m:r>
                                    <a:rPr lang="en-US" altLang="zh-CN" i="1" baseline="-25000">
                                      <a:latin typeface="Cambria Math" panose="02040503050406030204" charset="0"/>
                                      <a:ea typeface="MS Mincho" charset="0"/>
                                      <a:cs typeface="Cambria Math" panose="02040503050406030204" charset="0"/>
                                    </a:rPr>
                                    <m:t>𝑡</m:t>
                                  </m:r>
                                  <m:r>
                                    <a:rPr lang="en-US" altLang="zh-CN" i="1" baseline="-25000">
                                      <a:latin typeface="Cambria Math" panose="02040503050406030204" charset="0"/>
                                      <a:ea typeface="MS Mincho" charset="0"/>
                                      <a:cs typeface="Cambria Math" panose="02040503050406030204" charset="0"/>
                                    </a:rPr>
                                    <m:t>+</m:t>
                                  </m:r>
                                  <m:r>
                                    <a:rPr lang="en-US" altLang="zh-CN" i="1" baseline="-25000">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𝑦</m:t>
                                  </m:r>
                                  <m:r>
                                    <a:rPr lang="en-US" altLang="zh-CN" i="1" baseline="-25000">
                                      <a:latin typeface="Cambria Math" panose="02040503050406030204" charset="0"/>
                                      <a:ea typeface="MS Mincho" charset="0"/>
                                      <a:cs typeface="Cambria Math" panose="02040503050406030204" charset="0"/>
                                    </a:rPr>
                                    <m:t>𝑇</m:t>
                                  </m:r>
                                </m:sub>
                                <m:sup/>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ea typeface="MS Mincho" charset="0"/>
                                          <a:cs typeface="Cambria Math" panose="02040503050406030204" charset="0"/>
                                        </a:rPr>
                                        <m:t>1</m:t>
                                      </m:r>
                                    </m:num>
                                    <m:den>
                                      <m:r>
                                        <a:rPr lang="en-US" altLang="zh-CN" i="1">
                                          <a:latin typeface="Cambria Math" panose="02040503050406030204" charset="0"/>
                                          <a:cs typeface="Cambria Math" panose="02040503050406030204" charset="0"/>
                                        </a:rPr>
                                        <m:t>𝑍</m:t>
                                      </m:r>
                                    </m:den>
                                  </m:f>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𝑡</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𝑇</m:t>
                                      </m:r>
                                    </m:sup>
                                    <m:e>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a:rPr lang="en-US" altLang="zh-CN">
                                          <a:latin typeface="Cambria Math" panose="02040503050406030204" charset="0"/>
                                          <a:ea typeface="MS Mincho" charset="0"/>
                                          <a:cs typeface="Cambria Math" panose="02040503050406030204" charset="0"/>
                                          <a:sym typeface="Symbol" panose="05050102010706020507" charset="0"/>
                                        </a:rPr>
                                        <m:t>)</m:t>
                                      </m:r>
                                    </m:e>
                                  </m:nary>
                                </m:e>
                              </m:nary>
                            </m:e>
                          </m:nary>
                        </m:e>
                      </m:nary>
                    </m:oMath>
                  </m:oMathPara>
                </a14:m>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725805" y="3953510"/>
                <a:ext cx="8787130" cy="90932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928370" y="4941570"/>
                <a:ext cx="13795375" cy="75184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ea typeface="MS Mincho" charset="0"/>
                              <a:cs typeface="Cambria Math" panose="02040503050406030204" charset="0"/>
                            </a:rPr>
                            <m:t>1</m:t>
                          </m:r>
                        </m:num>
                        <m:den>
                          <m:r>
                            <a:rPr lang="en-US" altLang="zh-CN" i="1">
                              <a:latin typeface="Cambria Math" panose="02040503050406030204" charset="0"/>
                              <a:cs typeface="Cambria Math" panose="02040503050406030204" charset="0"/>
                            </a:rPr>
                            <m:t>𝑍</m:t>
                          </m:r>
                        </m:den>
                      </m:f>
                      <m:nary>
                        <m:naryPr>
                          <m:chr m:val="∑"/>
                          <m:limLoc m:val="undOvr"/>
                          <m:supHide m:val="on"/>
                          <m:ctrlPr>
                            <a:rPr lang="en-US" altLang="zh-CN" i="1">
                              <a:latin typeface="Cambria Math" panose="02040503050406030204" charset="0"/>
                              <a:ea typeface="MS Mincho" charset="0"/>
                              <a:cs typeface="Cambria Math" panose="02040503050406030204" charset="0"/>
                            </a:rPr>
                          </m:ctrlPr>
                        </m:naryPr>
                        <m:sub>
                          <m:r>
                            <a:rPr lang="en-US" altLang="zh-CN" i="1">
                              <a:latin typeface="Cambria Math" panose="02040503050406030204" charset="0"/>
                              <a:ea typeface="MS Mincho" charset="0"/>
                              <a:cs typeface="Cambria Math" panose="02040503050406030204" charset="0"/>
                            </a:rPr>
                            <m:t>𝑦</m:t>
                          </m:r>
                          <m:r>
                            <a:rPr lang="en-US" altLang="zh-CN" i="1" baseline="-25000">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𝑦</m:t>
                          </m:r>
                          <m:r>
                            <a:rPr lang="en-US" altLang="zh-CN" i="1" baseline="-25000">
                              <a:latin typeface="Cambria Math" panose="02040503050406030204" charset="0"/>
                              <a:ea typeface="MS Mincho" charset="0"/>
                              <a:cs typeface="Cambria Math" panose="02040503050406030204" charset="0"/>
                            </a:rPr>
                            <m:t>𝑡</m:t>
                          </m:r>
                          <m:r>
                            <a:rPr lang="en-US" altLang="zh-CN" i="1" baseline="-25000">
                              <a:latin typeface="Cambria Math" panose="02040503050406030204" charset="0"/>
                              <a:ea typeface="MS Mincho" charset="0"/>
                              <a:cs typeface="Cambria Math" panose="02040503050406030204" charset="0"/>
                            </a:rPr>
                            <m:t>−</m:t>
                          </m:r>
                          <m:r>
                            <a:rPr lang="en-US" altLang="zh-CN" i="1" baseline="-25000">
                              <a:latin typeface="Cambria Math" panose="02040503050406030204" charset="0"/>
                              <a:ea typeface="MS Mincho" charset="0"/>
                              <a:cs typeface="Cambria Math" panose="02040503050406030204" charset="0"/>
                            </a:rPr>
                            <m:t>1</m:t>
                          </m:r>
                        </m:sub>
                        <m:sup/>
                        <m:e>
                          <m:r>
                            <a:rPr lang="en-US" altLang="zh-CN">
                              <a:latin typeface="Cambria Math" panose="02040503050406030204" charset="0"/>
                              <a:ea typeface="MS Mincho" charset="0"/>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0</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a:rPr lang="en-US" altLang="zh-CN">
                              <a:latin typeface="Cambria Math" panose="02040503050406030204" charset="0"/>
                              <a:ea typeface="MS Mincho" charset="0"/>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2</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2</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a:rPr lang="en-US" altLang="zh-CN">
                              <a:latin typeface="Cambria Math" panose="02040503050406030204" charset="0"/>
                              <a:ea typeface="MS Mincho" charset="0"/>
                              <a:cs typeface="Cambria Math" panose="02040503050406030204" charset="0"/>
                              <a:sym typeface="Symbol" panose="05050102010706020507" charset="0"/>
                            </a:rPr>
                            <m:t>)</m:t>
                          </m:r>
                          <m:r>
                            <a:rPr lang="en-US" altLang="zh-CN">
                              <a:latin typeface="Cambria Math" panose="02040503050406030204" charset="0"/>
                              <a:ea typeface="MS Mincho" charset="0"/>
                              <a:cs typeface="Cambria Math" panose="02040503050406030204" charset="0"/>
                              <a:sym typeface="Symbol" panose="05050102010706020507" charset="0"/>
                            </a:rPr>
                            <m:t>...</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2</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i</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a:rPr lang="en-US" altLang="zh-CN">
                              <a:latin typeface="Cambria Math" panose="02040503050406030204" charset="0"/>
                              <a:ea typeface="MS Mincho" charset="0"/>
                              <a:cs typeface="Cambria Math" panose="02040503050406030204" charset="0"/>
                              <a:sym typeface="Symbol" panose="05050102010706020507" charset="0"/>
                            </a:rPr>
                            <m:t>)</m:t>
                          </m:r>
                          <m:nary>
                            <m:naryPr>
                              <m:chr m:val="∑"/>
                              <m:limLoc m:val="undOvr"/>
                              <m:supHide m:val="on"/>
                              <m:ctrlPr>
                                <a:rPr lang="en-US" altLang="zh-CN" i="1">
                                  <a:latin typeface="Cambria Math" panose="02040503050406030204" charset="0"/>
                                  <a:ea typeface="MS Mincho" charset="0"/>
                                  <a:cs typeface="Cambria Math" panose="02040503050406030204" charset="0"/>
                                </a:rPr>
                              </m:ctrlPr>
                            </m:naryPr>
                            <m:sub>
                              <m:r>
                                <a:rPr lang="en-US" altLang="zh-CN" i="1">
                                  <a:latin typeface="Cambria Math" panose="02040503050406030204" charset="0"/>
                                  <a:ea typeface="MS Mincho" charset="0"/>
                                  <a:cs typeface="Cambria Math" panose="02040503050406030204" charset="0"/>
                                </a:rPr>
                                <m:t>𝑦</m:t>
                              </m:r>
                              <m:r>
                                <a:rPr lang="en-US" altLang="zh-CN" i="1" baseline="-25000">
                                  <a:latin typeface="Cambria Math" panose="02040503050406030204" charset="0"/>
                                  <a:ea typeface="MS Mincho" charset="0"/>
                                  <a:cs typeface="Cambria Math" panose="02040503050406030204" charset="0"/>
                                </a:rPr>
                                <m:t>𝑡</m:t>
                              </m:r>
                              <m:r>
                                <a:rPr lang="en-US" altLang="zh-CN" i="1" baseline="-25000">
                                  <a:latin typeface="Cambria Math" panose="02040503050406030204" charset="0"/>
                                  <a:ea typeface="MS Mincho" charset="0"/>
                                  <a:cs typeface="Cambria Math" panose="02040503050406030204" charset="0"/>
                                </a:rPr>
                                <m:t>+</m:t>
                              </m:r>
                              <m:r>
                                <a:rPr lang="en-US" altLang="zh-CN" i="1" baseline="-25000">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𝑦</m:t>
                              </m:r>
                              <m:r>
                                <a:rPr lang="en-US" altLang="zh-CN" i="1" baseline="-25000">
                                  <a:latin typeface="Cambria Math" panose="02040503050406030204" charset="0"/>
                                  <a:ea typeface="MS Mincho" charset="0"/>
                                  <a:cs typeface="Cambria Math" panose="02040503050406030204" charset="0"/>
                                </a:rPr>
                                <m:t>𝑡</m:t>
                              </m:r>
                            </m:sub>
                            <m:sup/>
                            <m:e>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i</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a:rPr lang="en-US" altLang="zh-CN">
                                  <a:latin typeface="Cambria Math" panose="02040503050406030204" charset="0"/>
                                  <a:ea typeface="MS Mincho" charset="0"/>
                                  <a:cs typeface="Cambria Math" panose="02040503050406030204" charset="0"/>
                                  <a:sym typeface="Symbol" panose="05050102010706020507" charset="0"/>
                                </a:rPr>
                                <m:t>)</m:t>
                              </m:r>
                            </m:e>
                          </m:nary>
                        </m:e>
                      </m:nary>
                    </m:oMath>
                  </m:oMathPara>
                </a14:m>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928370" y="4941570"/>
                <a:ext cx="13795375" cy="751840"/>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pPr algn="l"/>
            <a:r>
              <a:rPr lang="en-US" altLang="zh-CN">
                <a:sym typeface="+mn-ea"/>
              </a:rPr>
              <a:t>Conditional Random Field</a:t>
            </a:r>
            <a:r>
              <a:rPr>
                <a:sym typeface="+mn-ea"/>
              </a:rPr>
              <a:t>条件随机场（线性链）</a:t>
            </a:r>
            <a:br>
              <a:rPr>
                <a:sym typeface="+mn-ea"/>
              </a:rPr>
            </a:br>
            <a:br>
              <a:rPr lang="zh-CN" altLang="en-US"/>
            </a:br>
            <a:endParaRPr lang="zh-CN" altLang="en-US"/>
          </a:p>
        </p:txBody>
      </p:sp>
      <mc:AlternateContent xmlns:mc="http://schemas.openxmlformats.org/markup-compatibility/2006">
        <mc:Choice xmlns:a14="http://schemas.microsoft.com/office/drawing/2010/main" Requires="a14">
          <p:sp>
            <p:nvSpPr>
              <p:cNvPr id="5" name="文本框 4"/>
              <p:cNvSpPr txBox="1"/>
              <p:nvPr/>
            </p:nvSpPr>
            <p:spPr>
              <a:xfrm>
                <a:off x="-928370" y="1729105"/>
                <a:ext cx="13795375" cy="75184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ea typeface="MS Mincho" charset="0"/>
                              <a:cs typeface="Cambria Math" panose="02040503050406030204" charset="0"/>
                            </a:rPr>
                            <m:t>1</m:t>
                          </m:r>
                        </m:num>
                        <m:den>
                          <m:r>
                            <a:rPr lang="en-US" altLang="zh-CN" i="1">
                              <a:latin typeface="Cambria Math" panose="02040503050406030204" charset="0"/>
                              <a:cs typeface="Cambria Math" panose="02040503050406030204" charset="0"/>
                            </a:rPr>
                            <m:t>𝑍</m:t>
                          </m:r>
                        </m:den>
                      </m:f>
                      <m:nary>
                        <m:naryPr>
                          <m:chr m:val="∑"/>
                          <m:limLoc m:val="undOvr"/>
                          <m:supHide m:val="on"/>
                          <m:ctrlPr>
                            <a:rPr lang="en-US" altLang="zh-CN" i="1">
                              <a:latin typeface="Cambria Math" panose="02040503050406030204" charset="0"/>
                              <a:ea typeface="MS Mincho" charset="0"/>
                              <a:cs typeface="Cambria Math" panose="02040503050406030204" charset="0"/>
                            </a:rPr>
                          </m:ctrlPr>
                        </m:naryPr>
                        <m:sub>
                          <m:r>
                            <a:rPr lang="en-US" altLang="zh-CN" i="1">
                              <a:latin typeface="Cambria Math" panose="02040503050406030204" charset="0"/>
                              <a:ea typeface="MS Mincho" charset="0"/>
                              <a:cs typeface="Cambria Math" panose="02040503050406030204" charset="0"/>
                            </a:rPr>
                            <m:t>𝑦</m:t>
                          </m:r>
                          <m:r>
                            <a:rPr lang="en-US" altLang="zh-CN" i="1" baseline="-25000">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𝑦</m:t>
                          </m:r>
                          <m:r>
                            <a:rPr lang="en-US" altLang="zh-CN" i="1" baseline="-25000">
                              <a:latin typeface="Cambria Math" panose="02040503050406030204" charset="0"/>
                              <a:ea typeface="MS Mincho" charset="0"/>
                              <a:cs typeface="Cambria Math" panose="02040503050406030204" charset="0"/>
                            </a:rPr>
                            <m:t>𝑡</m:t>
                          </m:r>
                          <m:r>
                            <a:rPr lang="en-US" altLang="zh-CN" i="1" baseline="-25000">
                              <a:latin typeface="Cambria Math" panose="02040503050406030204" charset="0"/>
                              <a:ea typeface="MS Mincho" charset="0"/>
                              <a:cs typeface="Cambria Math" panose="02040503050406030204" charset="0"/>
                            </a:rPr>
                            <m:t>−</m:t>
                          </m:r>
                          <m:r>
                            <a:rPr lang="en-US" altLang="zh-CN" i="1" baseline="-25000">
                              <a:latin typeface="Cambria Math" panose="02040503050406030204" charset="0"/>
                              <a:ea typeface="MS Mincho" charset="0"/>
                              <a:cs typeface="Cambria Math" panose="02040503050406030204" charset="0"/>
                            </a:rPr>
                            <m:t>1</m:t>
                          </m:r>
                        </m:sub>
                        <m:sup/>
                        <m:e>
                          <m:r>
                            <a:rPr lang="en-US" altLang="zh-CN">
                              <a:latin typeface="Cambria Math" panose="02040503050406030204" charset="0"/>
                              <a:ea typeface="MS Mincho" charset="0"/>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0</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a:rPr lang="en-US" altLang="zh-CN">
                              <a:latin typeface="Cambria Math" panose="02040503050406030204" charset="0"/>
                              <a:ea typeface="MS Mincho" charset="0"/>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2</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2</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a:rPr lang="en-US" altLang="zh-CN">
                              <a:latin typeface="Cambria Math" panose="02040503050406030204" charset="0"/>
                              <a:ea typeface="MS Mincho" charset="0"/>
                              <a:cs typeface="Cambria Math" panose="02040503050406030204" charset="0"/>
                              <a:sym typeface="Symbol" panose="05050102010706020507" charset="0"/>
                            </a:rPr>
                            <m:t>)</m:t>
                          </m:r>
                          <m:r>
                            <a:rPr lang="en-US" altLang="zh-CN">
                              <a:latin typeface="Cambria Math" panose="02040503050406030204" charset="0"/>
                              <a:ea typeface="MS Mincho" charset="0"/>
                              <a:cs typeface="Cambria Math" panose="02040503050406030204" charset="0"/>
                              <a:sym typeface="Symbol" panose="05050102010706020507" charset="0"/>
                            </a:rPr>
                            <m:t>...</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2</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i</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a:rPr lang="en-US" altLang="zh-CN">
                              <a:latin typeface="Cambria Math" panose="02040503050406030204" charset="0"/>
                              <a:ea typeface="MS Mincho" charset="0"/>
                              <a:cs typeface="Cambria Math" panose="02040503050406030204" charset="0"/>
                              <a:sym typeface="Symbol" panose="05050102010706020507" charset="0"/>
                            </a:rPr>
                            <m:t>)</m:t>
                          </m:r>
                          <m:nary>
                            <m:naryPr>
                              <m:chr m:val="∑"/>
                              <m:limLoc m:val="undOvr"/>
                              <m:supHide m:val="on"/>
                              <m:ctrlPr>
                                <a:rPr lang="en-US" altLang="zh-CN" i="1">
                                  <a:latin typeface="Cambria Math" panose="02040503050406030204" charset="0"/>
                                  <a:ea typeface="MS Mincho" charset="0"/>
                                  <a:cs typeface="Cambria Math" panose="02040503050406030204" charset="0"/>
                                </a:rPr>
                              </m:ctrlPr>
                            </m:naryPr>
                            <m:sub>
                              <m:r>
                                <a:rPr lang="en-US" altLang="zh-CN" i="1">
                                  <a:latin typeface="Cambria Math" panose="02040503050406030204" charset="0"/>
                                  <a:ea typeface="MS Mincho" charset="0"/>
                                  <a:cs typeface="Cambria Math" panose="02040503050406030204" charset="0"/>
                                </a:rPr>
                                <m:t>𝑦</m:t>
                              </m:r>
                              <m:r>
                                <a:rPr lang="en-US" altLang="zh-CN" i="1" baseline="-25000">
                                  <a:latin typeface="Cambria Math" panose="02040503050406030204" charset="0"/>
                                  <a:ea typeface="MS Mincho" charset="0"/>
                                  <a:cs typeface="Cambria Math" panose="02040503050406030204" charset="0"/>
                                </a:rPr>
                                <m:t>𝑡</m:t>
                              </m:r>
                              <m:r>
                                <a:rPr lang="en-US" altLang="zh-CN" i="1" baseline="-25000">
                                  <a:latin typeface="Cambria Math" panose="02040503050406030204" charset="0"/>
                                  <a:ea typeface="MS Mincho" charset="0"/>
                                  <a:cs typeface="Cambria Math" panose="02040503050406030204" charset="0"/>
                                </a:rPr>
                                <m:t>+</m:t>
                              </m:r>
                              <m:r>
                                <a:rPr lang="en-US" altLang="zh-CN" i="1" baseline="-25000">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𝑦</m:t>
                              </m:r>
                              <m:r>
                                <a:rPr lang="en-US" altLang="zh-CN" i="1" baseline="-25000">
                                  <a:latin typeface="Cambria Math" panose="02040503050406030204" charset="0"/>
                                  <a:ea typeface="MS Mincho" charset="0"/>
                                  <a:cs typeface="Cambria Math" panose="02040503050406030204" charset="0"/>
                                </a:rPr>
                                <m:t>𝑡</m:t>
                              </m:r>
                            </m:sub>
                            <m:sup/>
                            <m:e>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i</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a:rPr lang="en-US" altLang="zh-CN">
                                  <a:latin typeface="Cambria Math" panose="02040503050406030204" charset="0"/>
                                  <a:ea typeface="MS Mincho" charset="0"/>
                                  <a:cs typeface="Cambria Math" panose="02040503050406030204" charset="0"/>
                                  <a:sym typeface="Symbol" panose="05050102010706020507" charset="0"/>
                                </a:rPr>
                                <m:t>)</m:t>
                              </m:r>
                            </m:e>
                          </m:nary>
                        </m:e>
                      </m:nary>
                    </m:oMath>
                  </m:oMathPara>
                </a14:m>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928370" y="1729105"/>
                <a:ext cx="13795375" cy="75184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802005" y="2941955"/>
                <a:ext cx="13795375" cy="75184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ea typeface="MS Mincho" charset="0"/>
                              <a:cs typeface="Cambria Math" panose="02040503050406030204" charset="0"/>
                            </a:rPr>
                            <m:t>1</m:t>
                          </m:r>
                        </m:num>
                        <m:den>
                          <m:r>
                            <a:rPr lang="en-US" altLang="zh-CN" i="1">
                              <a:latin typeface="Cambria Math" panose="02040503050406030204" charset="0"/>
                              <a:cs typeface="Cambria Math" panose="02040503050406030204" charset="0"/>
                            </a:rPr>
                            <m:t>𝑍</m:t>
                          </m:r>
                        </m:den>
                      </m:f>
                      <m:nary>
                        <m:naryPr>
                          <m:chr m:val="∑"/>
                          <m:limLoc m:val="undOvr"/>
                          <m:supHide m:val="on"/>
                          <m:ctrlPr>
                            <a:rPr lang="en-US" altLang="zh-CN" i="1">
                              <a:latin typeface="Cambria Math" panose="02040503050406030204" charset="0"/>
                              <a:ea typeface="MS Mincho" charset="0"/>
                              <a:cs typeface="Cambria Math" panose="02040503050406030204" charset="0"/>
                              <a:sym typeface="Symbol" panose="05050102010706020507" charset="0"/>
                            </a:rPr>
                          </m:ctrlPr>
                        </m:naryPr>
                        <m:sub>
                          <m:r>
                            <a:rPr lang="en-US" altLang="zh-CN" i="1">
                              <a:latin typeface="Cambria Math" panose="02040503050406030204" charset="0"/>
                              <a:ea typeface="MS Mincho" charset="0"/>
                              <a:cs typeface="Cambria Math" panose="02040503050406030204" charset="0"/>
                              <a:sym typeface="Symbol" panose="05050102010706020507" charset="0"/>
                            </a:rPr>
                            <m:t>𝑦</m:t>
                          </m:r>
                          <m:r>
                            <a:rPr lang="en-US" altLang="zh-CN" i="1" baseline="-25000">
                              <a:latin typeface="Cambria Math" panose="02040503050406030204" charset="0"/>
                              <a:ea typeface="MS Mincho" charset="0"/>
                              <a:cs typeface="Cambria Math" panose="02040503050406030204" charset="0"/>
                              <a:sym typeface="Symbol" panose="05050102010706020507" charset="0"/>
                            </a:rPr>
                            <m:t>𝑡</m:t>
                          </m:r>
                          <m:r>
                            <a:rPr lang="en-US" altLang="zh-CN" i="1" baseline="-25000">
                              <a:latin typeface="Cambria Math" panose="02040503050406030204" charset="0"/>
                              <a:ea typeface="MS Mincho" charset="0"/>
                              <a:cs typeface="Cambria Math" panose="02040503050406030204" charset="0"/>
                              <a:sym typeface="Symbol" panose="05050102010706020507" charset="0"/>
                            </a:rPr>
                            <m:t>−</m:t>
                          </m:r>
                          <m:r>
                            <a:rPr lang="en-US" altLang="zh-CN" i="1" baseline="-25000">
                              <a:latin typeface="Cambria Math" panose="02040503050406030204" charset="0"/>
                              <a:ea typeface="MS Mincho" charset="0"/>
                              <a:cs typeface="Cambria Math" panose="02040503050406030204" charset="0"/>
                              <a:sym typeface="Symbol" panose="05050102010706020507" charset="0"/>
                            </a:rPr>
                            <m:t>1</m:t>
                          </m:r>
                        </m:sub>
                        <m:sup/>
                        <m:e>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i</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a:rPr lang="en-US" altLang="zh-CN">
                              <a:latin typeface="Cambria Math" panose="02040503050406030204" charset="0"/>
                              <a:ea typeface="MS Mincho" charset="0"/>
                              <a:cs typeface="Cambria Math" panose="02040503050406030204" charset="0"/>
                              <a:sym typeface="Symbol" panose="05050102010706020507" charset="0"/>
                            </a:rPr>
                            <m:t>)</m:t>
                          </m:r>
                        </m:e>
                      </m:nary>
                      <m:r>
                        <a:rPr lang="en-US" altLang="zh-CN">
                          <a:latin typeface="Cambria Math" panose="02040503050406030204" charset="0"/>
                          <a:ea typeface="MS Mincho" charset="0"/>
                          <a:cs typeface="Cambria Math" panose="02040503050406030204" charset="0"/>
                          <a:sym typeface="Symbol" panose="05050102010706020507" charset="0"/>
                        </a:rPr>
                        <m:t>(</m:t>
                      </m:r>
                      <m:nary>
                        <m:naryPr>
                          <m:chr m:val="∑"/>
                          <m:limLoc m:val="undOvr"/>
                          <m:supHide m:val="on"/>
                          <m:ctrlPr>
                            <a:rPr lang="en-US" altLang="zh-CN" i="1">
                              <a:latin typeface="Cambria Math" panose="02040503050406030204" charset="0"/>
                              <a:ea typeface="MS Mincho" charset="0"/>
                              <a:cs typeface="Cambria Math" panose="02040503050406030204" charset="0"/>
                              <a:sym typeface="Symbol" panose="05050102010706020507" charset="0"/>
                            </a:rPr>
                          </m:ctrlPr>
                        </m:naryPr>
                        <m:sub>
                          <m:r>
                            <a:rPr lang="en-US" altLang="zh-CN" i="1">
                              <a:latin typeface="Cambria Math" panose="02040503050406030204" charset="0"/>
                              <a:ea typeface="MS Mincho" charset="0"/>
                              <a:cs typeface="Cambria Math" panose="02040503050406030204" charset="0"/>
                              <a:sym typeface="Symbol" panose="05050102010706020507" charset="0"/>
                            </a:rPr>
                            <m:t>𝑦</m:t>
                          </m:r>
                          <m:r>
                            <a:rPr lang="en-US" altLang="zh-CN" i="1" baseline="-25000">
                              <a:latin typeface="Cambria Math" panose="02040503050406030204" charset="0"/>
                              <a:ea typeface="MS Mincho" charset="0"/>
                              <a:cs typeface="Cambria Math" panose="02040503050406030204" charset="0"/>
                              <a:sym typeface="Symbol" panose="05050102010706020507" charset="0"/>
                            </a:rPr>
                            <m:t>𝑡</m:t>
                          </m:r>
                          <m:r>
                            <a:rPr lang="en-US" altLang="zh-CN" i="1" baseline="-25000">
                              <a:latin typeface="Cambria Math" panose="02040503050406030204" charset="0"/>
                              <a:ea typeface="MS Mincho" charset="0"/>
                              <a:cs typeface="Cambria Math" panose="02040503050406030204" charset="0"/>
                              <a:sym typeface="Symbol" panose="05050102010706020507" charset="0"/>
                            </a:rPr>
                            <m:t>−</m:t>
                          </m:r>
                          <m:r>
                            <a:rPr lang="en-US" altLang="zh-CN" i="1" baseline="-25000">
                              <a:latin typeface="Cambria Math" panose="02040503050406030204" charset="0"/>
                              <a:ea typeface="MS Mincho" charset="0"/>
                              <a:cs typeface="Cambria Math" panose="02040503050406030204" charset="0"/>
                              <a:sym typeface="Symbol" panose="05050102010706020507" charset="0"/>
                            </a:rPr>
                            <m:t>2</m:t>
                          </m:r>
                        </m:sub>
                        <m:sup/>
                        <m:e>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2</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a:rPr lang="en-US" altLang="zh-CN">
                              <a:latin typeface="Cambria Math" panose="02040503050406030204" charset="0"/>
                              <a:ea typeface="MS Mincho" charset="0"/>
                              <a:cs typeface="Cambria Math" panose="02040503050406030204" charset="0"/>
                              <a:sym typeface="Symbol" panose="05050102010706020507" charset="0"/>
                            </a:rPr>
                            <m:t>)</m:t>
                          </m:r>
                        </m:e>
                      </m:nary>
                      <m:r>
                        <a:rPr lang="en-US" altLang="zh-CN">
                          <a:latin typeface="Cambria Math" panose="02040503050406030204" charset="0"/>
                          <a:ea typeface="MS Mincho" charset="0"/>
                          <a:cs typeface="Cambria Math" panose="02040503050406030204" charset="0"/>
                          <a:sym typeface="Symbol" panose="05050102010706020507" charset="0"/>
                        </a:rPr>
                        <m:t>...</m:t>
                      </m:r>
                      <m:r>
                        <a:rPr lang="en-US" altLang="zh-CN">
                          <a:latin typeface="Cambria Math" panose="02040503050406030204" charset="0"/>
                          <a:ea typeface="MS Mincho" charset="0"/>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2</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2</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a:rPr lang="en-US" altLang="zh-CN">
                          <a:latin typeface="Cambria Math" panose="02040503050406030204" charset="0"/>
                          <a:ea typeface="MS Mincho" charset="0"/>
                          <a:cs typeface="Cambria Math" panose="02040503050406030204" charset="0"/>
                          <a:sym typeface="Symbol" panose="05050102010706020507" charset="0"/>
                        </a:rPr>
                        <m:t>)</m:t>
                      </m:r>
                      <m:r>
                        <a:rPr lang="en-US" altLang="zh-CN">
                          <a:latin typeface="Cambria Math" panose="02040503050406030204" charset="0"/>
                          <a:ea typeface="MS Mincho" charset="0"/>
                          <a:cs typeface="Cambria Math" panose="02040503050406030204" charset="0"/>
                          <a:sym typeface="Symbol" panose="05050102010706020507" charset="0"/>
                        </a:rPr>
                        <m:t>(</m:t>
                      </m:r>
                      <m:nary>
                        <m:naryPr>
                          <m:chr m:val="∑"/>
                          <m:limLoc m:val="undOvr"/>
                          <m:supHide m:val="on"/>
                          <m:ctrlPr>
                            <a:rPr lang="en-US" altLang="zh-CN" i="1">
                              <a:latin typeface="Cambria Math" panose="02040503050406030204" charset="0"/>
                              <a:ea typeface="MS Mincho" charset="0"/>
                              <a:cs typeface="Cambria Math" panose="02040503050406030204" charset="0"/>
                            </a:rPr>
                          </m:ctrlPr>
                        </m:naryPr>
                        <m:sub>
                          <m:r>
                            <a:rPr lang="en-US" altLang="zh-CN" i="1">
                              <a:latin typeface="Cambria Math" panose="02040503050406030204" charset="0"/>
                              <a:ea typeface="MS Mincho" charset="0"/>
                              <a:cs typeface="Cambria Math" panose="02040503050406030204" charset="0"/>
                            </a:rPr>
                            <m:t>𝑦</m:t>
                          </m:r>
                          <m:r>
                            <a:rPr lang="en-US" altLang="zh-CN" i="1" baseline="-25000">
                              <a:latin typeface="Cambria Math" panose="02040503050406030204" charset="0"/>
                              <a:ea typeface="MS Mincho" charset="0"/>
                              <a:cs typeface="Cambria Math" panose="02040503050406030204" charset="0"/>
                            </a:rPr>
                            <m:t>0</m:t>
                          </m:r>
                        </m:sub>
                        <m:sup/>
                        <m:e>
                          <m:r>
                            <a:rPr lang="en-US" altLang="zh-CN">
                              <a:latin typeface="Cambria Math" panose="02040503050406030204" charset="0"/>
                              <a:ea typeface="MS Mincho" charset="0"/>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0</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a:rPr lang="en-US" altLang="zh-CN">
                              <a:latin typeface="Cambria Math" panose="02040503050406030204" charset="0"/>
                              <a:ea typeface="MS Mincho" charset="0"/>
                              <a:cs typeface="Cambria Math" panose="02040503050406030204" charset="0"/>
                              <a:sym typeface="Symbol" panose="05050102010706020507" charset="0"/>
                            </a:rPr>
                            <m:t>)</m:t>
                          </m:r>
                          <m:r>
                            <a:rPr lang="en-US" altLang="zh-CN">
                              <a:latin typeface="Cambria Math" panose="02040503050406030204" charset="0"/>
                              <a:ea typeface="MS Mincho" charset="0"/>
                              <a:cs typeface="Cambria Math" panose="02040503050406030204" charset="0"/>
                              <a:sym typeface="Symbol" panose="05050102010706020507" charset="0"/>
                            </a:rPr>
                            <m:t>))·</m:t>
                          </m:r>
                          <m:nary>
                            <m:naryPr>
                              <m:chr m:val="∑"/>
                              <m:limLoc m:val="undOvr"/>
                              <m:supHide m:val="on"/>
                              <m:ctrlPr>
                                <a:rPr lang="en-US" altLang="zh-CN" i="1">
                                  <a:latin typeface="Cambria Math" panose="02040503050406030204" charset="0"/>
                                  <a:ea typeface="MS Mincho" charset="0"/>
                                  <a:cs typeface="Cambria Math" panose="02040503050406030204" charset="0"/>
                                </a:rPr>
                              </m:ctrlPr>
                            </m:naryPr>
                            <m:sub>
                              <m:r>
                                <a:rPr lang="en-US" altLang="zh-CN" i="1">
                                  <a:latin typeface="Cambria Math" panose="02040503050406030204" charset="0"/>
                                  <a:ea typeface="MS Mincho" charset="0"/>
                                  <a:cs typeface="Cambria Math" panose="02040503050406030204" charset="0"/>
                                </a:rPr>
                                <m:t>𝑦</m:t>
                              </m:r>
                              <m:r>
                                <a:rPr lang="en-US" altLang="zh-CN" i="1" baseline="-25000">
                                  <a:latin typeface="Cambria Math" panose="02040503050406030204" charset="0"/>
                                  <a:ea typeface="MS Mincho" charset="0"/>
                                  <a:cs typeface="Cambria Math" panose="02040503050406030204" charset="0"/>
                                </a:rPr>
                                <m:t>𝑡</m:t>
                              </m:r>
                              <m:r>
                                <a:rPr lang="en-US" altLang="zh-CN" i="1" baseline="-25000">
                                  <a:latin typeface="Cambria Math" panose="02040503050406030204" charset="0"/>
                                  <a:ea typeface="MS Mincho" charset="0"/>
                                  <a:cs typeface="Cambria Math" panose="02040503050406030204" charset="0"/>
                                </a:rPr>
                                <m:t>+</m:t>
                              </m:r>
                              <m:r>
                                <a:rPr lang="en-US" altLang="zh-CN" i="1" baseline="-25000">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𝑦</m:t>
                              </m:r>
                              <m:r>
                                <a:rPr lang="en-US" altLang="zh-CN" i="1" baseline="-25000">
                                  <a:latin typeface="Cambria Math" panose="02040503050406030204" charset="0"/>
                                  <a:ea typeface="MS Mincho" charset="0"/>
                                  <a:cs typeface="Cambria Math" panose="02040503050406030204" charset="0"/>
                                </a:rPr>
                                <m:t>𝑡</m:t>
                              </m:r>
                            </m:sub>
                            <m:sup/>
                            <m:e>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i</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a:latin typeface="Cambria Math" panose="02040503050406030204" charset="0"/>
                                  <a:ea typeface="MS Mincho" charset="0"/>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m:t>
                              </m:r>
                              <m: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1</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MS Mincho" charset="0"/>
                                  <a:cs typeface="Cambria Math" panose="02040503050406030204" charset="0"/>
                                  <a:sym typeface="Symbol" panose="05050102010706020507" charset="0"/>
                                </a:rPr>
                                <m:t>y</m:t>
                              </m:r>
                              <m:r>
                                <m:rPr>
                                  <m:sty m:val="p"/>
                                </m:rPr>
                                <a:rPr lang="en-US" altLang="zh-CN" baseline="-25000">
                                  <a:latin typeface="Cambria Math" panose="02040503050406030204" charset="0"/>
                                  <a:ea typeface="黑体" panose="02010609060101010101" pitchFamily="49" charset="-122"/>
                                  <a:cs typeface="Cambria Math" panose="02040503050406030204" charset="0"/>
                                  <a:sym typeface="Symbol" panose="05050102010706020507" charset="0"/>
                                </a:rPr>
                                <m:t>T</m:t>
                              </m:r>
                              <m: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m:t>
                              </m:r>
                              <m:r>
                                <m:rPr>
                                  <m:sty m:val="p"/>
                                </m:rPr>
                                <a:rPr lang="en-US" altLang="zh-CN">
                                  <a:latin typeface="Cambria Math" panose="02040503050406030204" charset="0"/>
                                  <a:ea typeface="黑体" panose="02010609060101010101" pitchFamily="49" charset="-122"/>
                                  <a:cs typeface="Cambria Math" panose="02040503050406030204" charset="0"/>
                                  <a:sym typeface="Symbol" panose="05050102010706020507" charset="0"/>
                                </a:rPr>
                                <m:t>x</m:t>
                              </m:r>
                              <m:r>
                                <a:rPr lang="en-US" altLang="zh-CN">
                                  <a:latin typeface="Cambria Math" panose="02040503050406030204" charset="0"/>
                                  <a:ea typeface="MS Mincho" charset="0"/>
                                  <a:cs typeface="Cambria Math" panose="02040503050406030204" charset="0"/>
                                  <a:sym typeface="Symbol" panose="05050102010706020507" charset="0"/>
                                </a:rPr>
                                <m:t>)</m:t>
                              </m:r>
                            </m:e>
                          </m:nary>
                        </m:e>
                      </m:nary>
                    </m:oMath>
                  </m:oMathPara>
                </a14:m>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802005" y="2941955"/>
                <a:ext cx="13795375" cy="75184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sym typeface="+mn-ea"/>
              </a:rPr>
              <a:t>Conditional Random Field</a:t>
            </a:r>
            <a:r>
              <a:rPr>
                <a:sym typeface="+mn-ea"/>
              </a:rPr>
              <a:t>条件随机场（线性链）</a:t>
            </a:r>
            <a:br>
              <a:rPr>
                <a:sym typeface="+mn-ea"/>
              </a:rPr>
            </a:br>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829945" y="1576070"/>
                <a:ext cx="10278110" cy="161480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sz="2200" b="1">
                    <a:latin typeface="黑体" panose="02010609060101010101" pitchFamily="49" charset="-122"/>
                    <a:ea typeface="黑体" panose="02010609060101010101" pitchFamily="49" charset="-122"/>
                    <a:cs typeface="黑体" panose="02010609060101010101" pitchFamily="49" charset="-122"/>
                  </a:rPr>
                  <a:t>解码问题，</a:t>
                </a:r>
                <a:r>
                  <a:rPr lang="zh-CN" altLang="en-US" sz="2200">
                    <a:latin typeface="黑体" panose="02010609060101010101" pitchFamily="49" charset="-122"/>
                    <a:ea typeface="黑体" panose="02010609060101010101" pitchFamily="49" charset="-122"/>
                    <a:cs typeface="黑体" panose="02010609060101010101" pitchFamily="49" charset="-122"/>
                  </a:rPr>
                  <a:t>已知 CRF 的特征函数和权重，</a:t>
                </a:r>
                <a:r>
                  <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rPr>
                  <a:t>求出使条件概率最大的输出序列 Y</a:t>
                </a:r>
                <a:r>
                  <a:rPr lang="zh-CN" altLang="en-US" sz="2200">
                    <a:latin typeface="黑体" panose="02010609060101010101" pitchFamily="49" charset="-122"/>
                    <a:ea typeface="黑体" panose="02010609060101010101" pitchFamily="49" charset="-122"/>
                    <a:cs typeface="黑体" panose="02010609060101010101" pitchFamily="49" charset="-122"/>
                  </a:rPr>
                  <a:t>。</a:t>
                </a:r>
                <a:endParaRPr lang="zh-CN" altLang="en-US" sz="2200">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50000"/>
                  </a:lnSpc>
                  <a:buFont typeface="Arial" panose="020B0604020202020204" pitchFamily="34" charset="0"/>
                  <a:buChar char="•"/>
                </a:pPr>
                <a:r>
                  <a:rPr lang="en-US" altLang="zh-CN" sz="2200">
                    <a:latin typeface="Cambria Math" panose="02040503050406030204" charset="0"/>
                    <a:ea typeface="黑体" panose="02010609060101010101" pitchFamily="49" charset="-122"/>
                    <a:cs typeface="Cambria Math" panose="02040503050406030204" charset="0"/>
                    <a:sym typeface="Symbol" panose="05050102010706020507" charset="0"/>
                  </a:rPr>
                  <a:t>Given </a:t>
                </a:r>
                <a:r>
                  <a:rPr lang="en-US" altLang="zh-CN" sz="2200">
                    <a:latin typeface="黑体" panose="02010609060101010101" pitchFamily="49" charset="-122"/>
                    <a:ea typeface="黑体" panose="02010609060101010101" pitchFamily="49" charset="-122"/>
                    <a:cs typeface="黑体" panose="02010609060101010101" pitchFamily="49" charset="-122"/>
                    <a:sym typeface="+mn-ea"/>
                  </a:rPr>
                  <a:t>x={x1,x2,...xn}</a:t>
                </a:r>
                <a:r>
                  <a:rPr lang="en-US" altLang="zh-CN" sz="2200">
                    <a:latin typeface="Cambria Math" panose="02040503050406030204" charset="0"/>
                    <a:ea typeface="黑体" panose="02010609060101010101" pitchFamily="49" charset="-122"/>
                    <a:cs typeface="Cambria Math" panose="02040503050406030204" charset="0"/>
                    <a:sym typeface="Symbol" panose="05050102010706020507" charset="0"/>
                  </a:rPr>
                  <a:t>, </a:t>
                </a:r>
                <a:r>
                  <a:rPr lang="zh-CN" altLang="en-US" sz="2200">
                    <a:latin typeface="Cambria Math" panose="02040503050406030204" charset="0"/>
                    <a:ea typeface="黑体" panose="02010609060101010101" pitchFamily="49" charset="-122"/>
                    <a:cs typeface="Cambria Math" panose="02040503050406030204" charset="0"/>
                    <a:sym typeface="Symbol" panose="05050102010706020507" charset="0"/>
                  </a:rPr>
                  <a:t>和参数</a:t>
                </a:r>
                <a14:m>
                  <m:oMath xmlns:m="http://schemas.openxmlformats.org/officeDocument/2006/math">
                    <m:r>
                      <a:rPr lang="en-US" altLang="zh-CN" sz="2200" i="1">
                        <a:latin typeface="Cambria Math" panose="02040503050406030204" charset="0"/>
                        <a:ea typeface="MS Mincho" charset="0"/>
                        <a:cs typeface="Cambria Math" panose="02040503050406030204" charset="0"/>
                      </a:rPr>
                      <m:t>𝑤</m:t>
                    </m:r>
                  </m:oMath>
                </a14:m>
                <a:r>
                  <a:rPr lang="zh-CN" altLang="en-US" sz="2200">
                    <a:latin typeface="Cambria Math" panose="02040503050406030204" charset="0"/>
                    <a:ea typeface="宋体" panose="02010600030101010101" pitchFamily="2" charset="-122"/>
                    <a:cs typeface="Cambria Math" panose="02040503050406030204" charset="0"/>
                  </a:rPr>
                  <a:t>，</a:t>
                </a:r>
                <a:r>
                  <a:rPr lang="zh-CN" altLang="en-US" sz="2200">
                    <a:latin typeface="Cambria Math" panose="02040503050406030204" charset="0"/>
                    <a:ea typeface="黑体" panose="02010609060101010101" pitchFamily="49" charset="-122"/>
                    <a:cs typeface="Cambria Math" panose="02040503050406030204" charset="0"/>
                    <a:sym typeface="Symbol" panose="05050102010706020507" charset="0"/>
                  </a:rPr>
                  <a:t>求最优的序列</a:t>
                </a:r>
                <a:r>
                  <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P(y|x)。</a:t>
                </a:r>
                <a:endParaRPr lang="zh-CN" altLang="en-US" sz="2200">
                  <a:latin typeface="Cambria Math" panose="02040503050406030204" charset="0"/>
                  <a:ea typeface="黑体" panose="02010609060101010101" pitchFamily="49" charset="-122"/>
                  <a:cs typeface="Cambria Math" panose="02040503050406030204" charset="0"/>
                  <a:sym typeface="Symbol" panose="05050102010706020507" charset="0"/>
                </a:endParaRPr>
              </a:p>
              <a:p>
                <a:pPr marL="285750" indent="-285750">
                  <a:lnSpc>
                    <a:spcPct val="150000"/>
                  </a:lnSpc>
                  <a:buFont typeface="Arial" panose="020B0604020202020204" pitchFamily="34" charset="0"/>
                  <a:buChar char="•"/>
                </a:pPr>
                <a:endParaRPr lang="zh-CN" altLang="en-US" sz="2200">
                  <a:latin typeface="Cambria Math" panose="02040503050406030204" charset="0"/>
                  <a:ea typeface="黑体" panose="02010609060101010101" pitchFamily="49" charset="-122"/>
                  <a:cs typeface="Cambria Math" panose="02040503050406030204" charset="0"/>
                  <a:sym typeface="Symbol" panose="05050102010706020507"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829945" y="1576070"/>
                <a:ext cx="10278110" cy="161480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1638300" y="2798445"/>
                <a:ext cx="5659755" cy="60452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𝑃</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𝑤</m:t>
                      </m:r>
                      <m:r>
                        <a:rPr lang="en-US" altLang="zh-CN" i="1">
                          <a:latin typeface="Cambria Math" panose="02040503050406030204" charset="0"/>
                          <a:ea typeface="MS Mincho"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ea typeface="MS Mincho" charset="0"/>
                              <a:cs typeface="Cambria Math" panose="02040503050406030204" charset="0"/>
                            </a:rPr>
                            <m:t>1</m:t>
                          </m:r>
                        </m:num>
                        <m:den>
                          <m:r>
                            <a:rPr lang="en-US" altLang="zh-CN" i="1">
                              <a:latin typeface="Cambria Math" panose="02040503050406030204" charset="0"/>
                              <a:cs typeface="Cambria Math" panose="02040503050406030204" charset="0"/>
                            </a:rPr>
                            <m:t>𝑍</m:t>
                          </m:r>
                        </m:den>
                      </m:f>
                      <m:r>
                        <a:rPr lang="en-US" altLang="zh-CN" i="1">
                          <a:latin typeface="Cambria Math" panose="02040503050406030204" charset="0"/>
                          <a:cs typeface="Cambria Math" panose="02040503050406030204" charset="0"/>
                        </a:rPr>
                        <m:t>𝑒𝑥𝑝</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𝑤</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𝐹</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𝑦</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1638300" y="2798445"/>
                <a:ext cx="5659755" cy="60452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1638300" y="3699510"/>
                <a:ext cx="5659755" cy="645160"/>
              </a:xfrm>
              <a:prstGeom prst="rect">
                <a:avLst/>
              </a:prstGeom>
              <a:noFill/>
            </p:spPr>
            <p:txBody>
              <a:bodyPr wrap="square" rtlCol="0" anchor="t">
                <a:spAutoFit/>
              </a:bodyPr>
              <a:p>
                <a:pPr algn="ctr"/>
                <a:r>
                  <a:rPr lang="en-US" altLang="zh-CN">
                    <a:latin typeface="Cambria Math" panose="02040503050406030204" charset="0"/>
                    <a:cs typeface="Cambria Math" panose="02040503050406030204" charset="0"/>
                  </a:rPr>
                  <a:t>y^=argmax </a:t>
                </a:r>
                <a14:m>
                  <m:oMath xmlns:m="http://schemas.openxmlformats.org/officeDocument/2006/math">
                    <m:r>
                      <a:rPr lang="en-US" altLang="zh-CN" i="1">
                        <a:latin typeface="Cambria Math" panose="02040503050406030204" charset="0"/>
                        <a:cs typeface="Cambria Math" panose="02040503050406030204" charset="0"/>
                      </a:rPr>
                      <m:t>𝑃</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𝑤</m:t>
                    </m:r>
                    <m:r>
                      <a:rPr lang="en-US" altLang="zh-CN" i="1">
                        <a:latin typeface="Cambria Math" panose="02040503050406030204" charset="0"/>
                        <a:ea typeface="MS Mincho" charset="0"/>
                        <a:cs typeface="Cambria Math" panose="02040503050406030204" charset="0"/>
                      </a:rPr>
                      <m:t>)</m:t>
                    </m:r>
                  </m:oMath>
                </a14:m>
                <a:endParaRPr lang="en-US" altLang="zh-CN" i="1">
                  <a:latin typeface="Cambria Math" panose="02040503050406030204" charset="0"/>
                  <a:ea typeface="MS Mincho" charset="0"/>
                  <a:cs typeface="Cambria Math" panose="02040503050406030204" charset="0"/>
                </a:endParaRPr>
              </a:p>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ea typeface="MS Mincho" charset="0"/>
                          <a:cs typeface="Cambria Math" panose="02040503050406030204" charset="0"/>
                        </a:rPr>
                        <m:t>=</m:t>
                      </m:r>
                      <m:r>
                        <a:rPr lang="en-US" altLang="zh-CN">
                          <a:latin typeface="Cambria Math" panose="02040503050406030204" charset="0"/>
                          <a:cs typeface="Cambria Math" panose="02040503050406030204" charset="0"/>
                          <a:sym typeface="+mn-ea"/>
                        </a:rPr>
                        <m:t>𝑎𝑟𝑔𝑚𝑎𝑥</m:t>
                      </m:r>
                      <m:r>
                        <a:rPr lang="en-US" altLang="zh-CN">
                          <a:latin typeface="Cambria Math" panose="02040503050406030204" charset="0"/>
                          <a:cs typeface="Cambria Math" panose="02040503050406030204" charset="0"/>
                          <a:sym typeface="+mn-ea"/>
                        </a:rPr>
                        <m:t> </m:t>
                      </m:r>
                      <m:r>
                        <a:rPr lang="en-US" altLang="zh-CN" i="1">
                          <a:latin typeface="Cambria Math" panose="02040503050406030204" charset="0"/>
                          <a:cs typeface="Cambria Math" panose="02040503050406030204" charset="0"/>
                        </a:rPr>
                        <m:t>𝑒𝑥𝑝</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𝑤</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𝐹</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𝑦</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oMath>
                  </m:oMathPara>
                </a14:m>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1638300" y="3699510"/>
                <a:ext cx="5659755" cy="645160"/>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sym typeface="+mn-ea"/>
              </a:rPr>
              <a:t>CRF in NLP</a:t>
            </a:r>
            <a:endParaRPr lang="en-US" altLang="zh-CN"/>
          </a:p>
        </p:txBody>
      </p:sp>
      <p:sp>
        <p:nvSpPr>
          <p:cNvPr id="3" name="文本框 2"/>
          <p:cNvSpPr txBox="1"/>
          <p:nvPr/>
        </p:nvSpPr>
        <p:spPr>
          <a:xfrm>
            <a:off x="1278255" y="1306195"/>
            <a:ext cx="9635490" cy="1753235"/>
          </a:xfrm>
          <a:prstGeom prst="rect">
            <a:avLst/>
          </a:prstGeom>
          <a:noFill/>
        </p:spPr>
        <p:txBody>
          <a:bodyPr wrap="square" rtlCol="0" anchor="t">
            <a:spAutoFit/>
          </a:bodyPr>
          <a:p>
            <a:r>
              <a:rPr lang="zh-CN" altLang="en-US">
                <a:latin typeface="Calibri" panose="020F0502020204030204" charset="0"/>
                <a:cs typeface="Calibri" panose="020F0502020204030204" charset="0"/>
              </a:rPr>
              <a:t>In a CRF, </a:t>
            </a:r>
            <a:r>
              <a:rPr lang="zh-CN" altLang="en-US" b="1">
                <a:solidFill>
                  <a:srgbClr val="FF0000"/>
                </a:solidFill>
                <a:latin typeface="Calibri" panose="020F0502020204030204" charset="0"/>
                <a:cs typeface="Calibri" panose="020F0502020204030204" charset="0"/>
              </a:rPr>
              <a:t>each feature function </a:t>
            </a:r>
            <a:r>
              <a:rPr lang="zh-CN" altLang="en-US">
                <a:latin typeface="Calibri" panose="020F0502020204030204" charset="0"/>
                <a:cs typeface="Calibri" panose="020F0502020204030204" charset="0"/>
              </a:rPr>
              <a:t>is a function that takes in as input:</a:t>
            </a:r>
            <a:endParaRPr lang="zh-CN" altLang="en-US">
              <a:latin typeface="Calibri" panose="020F0502020204030204" charset="0"/>
              <a:cs typeface="Calibri" panose="020F0502020204030204" charset="0"/>
            </a:endParaRPr>
          </a:p>
          <a:p>
            <a:pPr marL="285750" indent="-285750">
              <a:buFont typeface="Arial" panose="020B0604020202020204" pitchFamily="34" charset="0"/>
              <a:buChar char="•"/>
            </a:pPr>
            <a:r>
              <a:rPr lang="zh-CN" altLang="en-US">
                <a:latin typeface="Calibri" panose="020F0502020204030204" charset="0"/>
                <a:cs typeface="Calibri" panose="020F0502020204030204" charset="0"/>
              </a:rPr>
              <a:t>a sentence </a:t>
            </a:r>
            <a:r>
              <a:rPr lang="zh-CN" altLang="en-US" b="1" i="1">
                <a:solidFill>
                  <a:srgbClr val="FF0000"/>
                </a:solidFill>
                <a:latin typeface="Calibri" panose="020F0502020204030204" charset="0"/>
                <a:cs typeface="Calibri" panose="020F0502020204030204" charset="0"/>
              </a:rPr>
              <a:t>s</a:t>
            </a:r>
            <a:endParaRPr lang="zh-CN" altLang="en-US">
              <a:latin typeface="Calibri" panose="020F0502020204030204" charset="0"/>
              <a:cs typeface="Calibri" panose="020F0502020204030204" charset="0"/>
            </a:endParaRPr>
          </a:p>
          <a:p>
            <a:pPr marL="285750" indent="-285750">
              <a:buFont typeface="Arial" panose="020B0604020202020204" pitchFamily="34" charset="0"/>
              <a:buChar char="•"/>
            </a:pPr>
            <a:r>
              <a:rPr lang="zh-CN" altLang="en-US">
                <a:latin typeface="Calibri" panose="020F0502020204030204" charset="0"/>
                <a:cs typeface="Calibri" panose="020F0502020204030204" charset="0"/>
              </a:rPr>
              <a:t>the position </a:t>
            </a:r>
            <a:r>
              <a:rPr lang="zh-CN" altLang="en-US" b="1" i="1">
                <a:solidFill>
                  <a:srgbClr val="FF0000"/>
                </a:solidFill>
                <a:latin typeface="Calibri" panose="020F0502020204030204" charset="0"/>
                <a:cs typeface="Calibri" panose="020F0502020204030204" charset="0"/>
              </a:rPr>
              <a:t>i</a:t>
            </a:r>
            <a:r>
              <a:rPr lang="zh-CN" altLang="en-US">
                <a:latin typeface="Calibri" panose="020F0502020204030204" charset="0"/>
                <a:cs typeface="Calibri" panose="020F0502020204030204" charset="0"/>
              </a:rPr>
              <a:t> of a word in the sentence</a:t>
            </a:r>
            <a:endParaRPr lang="zh-CN" altLang="en-US">
              <a:latin typeface="Calibri" panose="020F0502020204030204" charset="0"/>
              <a:cs typeface="Calibri" panose="020F0502020204030204" charset="0"/>
            </a:endParaRPr>
          </a:p>
          <a:p>
            <a:pPr marL="285750" indent="-285750">
              <a:buFont typeface="Arial" panose="020B0604020202020204" pitchFamily="34" charset="0"/>
              <a:buChar char="•"/>
            </a:pPr>
            <a:r>
              <a:rPr lang="zh-CN" altLang="en-US">
                <a:latin typeface="Calibri" panose="020F0502020204030204" charset="0"/>
                <a:cs typeface="Calibri" panose="020F0502020204030204" charset="0"/>
              </a:rPr>
              <a:t>the label</a:t>
            </a:r>
            <a:r>
              <a:rPr lang="zh-CN" altLang="en-US" b="1" i="1">
                <a:solidFill>
                  <a:srgbClr val="FF0000"/>
                </a:solidFill>
                <a:latin typeface="Calibri" panose="020F0502020204030204" charset="0"/>
                <a:cs typeface="Calibri" panose="020F0502020204030204" charset="0"/>
              </a:rPr>
              <a:t> l</a:t>
            </a:r>
            <a:r>
              <a:rPr lang="zh-CN" altLang="en-US" b="1" i="1" baseline="-25000">
                <a:solidFill>
                  <a:srgbClr val="FF0000"/>
                </a:solidFill>
                <a:latin typeface="Calibri" panose="020F0502020204030204" charset="0"/>
                <a:cs typeface="Calibri" panose="020F0502020204030204" charset="0"/>
              </a:rPr>
              <a:t>i</a:t>
            </a:r>
            <a:r>
              <a:rPr lang="zh-CN" altLang="en-US" b="1" i="1">
                <a:solidFill>
                  <a:srgbClr val="FF0000"/>
                </a:solidFill>
                <a:latin typeface="Calibri" panose="020F0502020204030204" charset="0"/>
                <a:cs typeface="Calibri" panose="020F0502020204030204" charset="0"/>
              </a:rPr>
              <a:t> </a:t>
            </a:r>
            <a:r>
              <a:rPr lang="zh-CN" altLang="en-US">
                <a:latin typeface="Calibri" panose="020F0502020204030204" charset="0"/>
                <a:cs typeface="Calibri" panose="020F0502020204030204" charset="0"/>
              </a:rPr>
              <a:t>of the current word</a:t>
            </a:r>
            <a:endParaRPr lang="zh-CN" altLang="en-US">
              <a:latin typeface="Calibri" panose="020F0502020204030204" charset="0"/>
              <a:cs typeface="Calibri" panose="020F0502020204030204" charset="0"/>
            </a:endParaRPr>
          </a:p>
          <a:p>
            <a:pPr marL="285750" indent="-285750">
              <a:buFont typeface="Arial" panose="020B0604020202020204" pitchFamily="34" charset="0"/>
              <a:buChar char="•"/>
            </a:pPr>
            <a:r>
              <a:rPr lang="zh-CN" altLang="en-US">
                <a:latin typeface="Calibri" panose="020F0502020204030204" charset="0"/>
                <a:cs typeface="Calibri" panose="020F0502020204030204" charset="0"/>
              </a:rPr>
              <a:t>the label </a:t>
            </a:r>
            <a:r>
              <a:rPr lang="zh-CN" altLang="en-US" b="1" i="1">
                <a:solidFill>
                  <a:srgbClr val="FF0000"/>
                </a:solidFill>
                <a:latin typeface="Calibri" panose="020F0502020204030204" charset="0"/>
                <a:cs typeface="Calibri" panose="020F0502020204030204" charset="0"/>
              </a:rPr>
              <a:t>l</a:t>
            </a:r>
            <a:r>
              <a:rPr lang="zh-CN" altLang="en-US" b="1" i="1" baseline="-25000">
                <a:solidFill>
                  <a:srgbClr val="FF0000"/>
                </a:solidFill>
                <a:latin typeface="Calibri" panose="020F0502020204030204" charset="0"/>
                <a:cs typeface="Calibri" panose="020F0502020204030204" charset="0"/>
              </a:rPr>
              <a:t>i−1</a:t>
            </a:r>
            <a:r>
              <a:rPr lang="zh-CN" altLang="en-US">
                <a:latin typeface="Calibri" panose="020F0502020204030204" charset="0"/>
                <a:cs typeface="Calibri" panose="020F0502020204030204" charset="0"/>
              </a:rPr>
              <a:t> of the previous word</a:t>
            </a:r>
            <a:endParaRPr lang="zh-CN" altLang="en-US">
              <a:latin typeface="Calibri" panose="020F0502020204030204" charset="0"/>
              <a:cs typeface="Calibri" panose="020F0502020204030204" charset="0"/>
            </a:endParaRPr>
          </a:p>
          <a:p>
            <a:pPr marL="285750" indent="-285750"/>
            <a:r>
              <a:rPr lang="zh-CN" altLang="en-US">
                <a:latin typeface="Calibri" panose="020F0502020204030204" charset="0"/>
                <a:cs typeface="Calibri" panose="020F0502020204030204" charset="0"/>
              </a:rPr>
              <a:t>and outputs a real-valued number (though the numbers are often just either 0 or 1).</a:t>
            </a:r>
            <a:endParaRPr lang="zh-CN" altLang="en-US">
              <a:latin typeface="Calibri" panose="020F0502020204030204" charset="0"/>
              <a:cs typeface="Calibri" panose="020F0502020204030204" charset="0"/>
            </a:endParaRPr>
          </a:p>
        </p:txBody>
      </p:sp>
      <mc:AlternateContent xmlns:mc="http://schemas.openxmlformats.org/markup-compatibility/2006">
        <mc:Choice xmlns:a14="http://schemas.microsoft.com/office/drawing/2010/main" Requires="a14">
          <p:sp>
            <p:nvSpPr>
              <p:cNvPr id="4" name="文本框 3"/>
              <p:cNvSpPr txBox="1"/>
              <p:nvPr/>
            </p:nvSpPr>
            <p:spPr>
              <a:xfrm>
                <a:off x="1226820" y="3146425"/>
                <a:ext cx="10625455" cy="1442720"/>
              </a:xfrm>
              <a:prstGeom prst="rect">
                <a:avLst/>
              </a:prstGeom>
              <a:noFill/>
            </p:spPr>
            <p:txBody>
              <a:bodyPr wrap="square" rtlCol="0" anchor="t">
                <a:spAutoFit/>
              </a:bodyPr>
              <a:p>
                <a:r>
                  <a:rPr lang="zh-CN" altLang="en-US">
                    <a:latin typeface="Calibri" panose="020F0502020204030204" charset="0"/>
                    <a:cs typeface="Calibri" panose="020F0502020204030204" charset="0"/>
                  </a:rPr>
                  <a:t>Next, </a:t>
                </a:r>
                <a:r>
                  <a:rPr lang="zh-CN" altLang="en-US" b="1">
                    <a:solidFill>
                      <a:srgbClr val="FF0000"/>
                    </a:solidFill>
                    <a:latin typeface="Calibri" panose="020F0502020204030204" charset="0"/>
                    <a:cs typeface="Calibri" panose="020F0502020204030204" charset="0"/>
                  </a:rPr>
                  <a:t>assign each feature function f</a:t>
                </a:r>
                <a:r>
                  <a:rPr lang="zh-CN" altLang="en-US" b="1" baseline="-25000">
                    <a:solidFill>
                      <a:srgbClr val="FF0000"/>
                    </a:solidFill>
                    <a:latin typeface="Calibri" panose="020F0502020204030204" charset="0"/>
                    <a:cs typeface="Calibri" panose="020F0502020204030204" charset="0"/>
                  </a:rPr>
                  <a:t>j</a:t>
                </a:r>
                <a:r>
                  <a:rPr lang="zh-CN" altLang="en-US" b="1">
                    <a:solidFill>
                      <a:srgbClr val="FF0000"/>
                    </a:solidFill>
                    <a:latin typeface="Calibri" panose="020F0502020204030204" charset="0"/>
                    <a:cs typeface="Calibri" panose="020F0502020204030204" charset="0"/>
                  </a:rPr>
                  <a:t> a weight λ</a:t>
                </a:r>
                <a:r>
                  <a:rPr lang="zh-CN" altLang="en-US" b="1" baseline="-25000">
                    <a:solidFill>
                      <a:srgbClr val="FF0000"/>
                    </a:solidFill>
                    <a:latin typeface="Calibri" panose="020F0502020204030204" charset="0"/>
                    <a:cs typeface="Calibri" panose="020F0502020204030204" charset="0"/>
                  </a:rPr>
                  <a:t>j</a:t>
                </a:r>
                <a:r>
                  <a:rPr lang="zh-CN" altLang="en-US" baseline="-25000">
                    <a:solidFill>
                      <a:srgbClr val="FF0000"/>
                    </a:solidFill>
                    <a:latin typeface="Calibri" panose="020F0502020204030204" charset="0"/>
                    <a:cs typeface="Calibri" panose="020F0502020204030204" charset="0"/>
                  </a:rPr>
                  <a:t> </a:t>
                </a:r>
                <a:r>
                  <a:rPr lang="zh-CN" altLang="en-US">
                    <a:solidFill>
                      <a:srgbClr val="FF0000"/>
                    </a:solidFill>
                    <a:latin typeface="Calibri" panose="020F0502020204030204" charset="0"/>
                    <a:cs typeface="Calibri" panose="020F0502020204030204" charset="0"/>
                  </a:rPr>
                  <a:t>. </a:t>
                </a:r>
                <a:endParaRPr lang="zh-CN" altLang="en-US">
                  <a:solidFill>
                    <a:srgbClr val="FF0000"/>
                  </a:solidFill>
                  <a:latin typeface="Calibri" panose="020F0502020204030204" charset="0"/>
                  <a:cs typeface="Calibri" panose="020F0502020204030204" charset="0"/>
                </a:endParaRPr>
              </a:p>
              <a:p>
                <a:r>
                  <a:rPr lang="zh-CN" altLang="en-US">
                    <a:latin typeface="Calibri" panose="020F0502020204030204" charset="0"/>
                    <a:cs typeface="Calibri" panose="020F0502020204030204" charset="0"/>
                  </a:rPr>
                  <a:t>Given a sentence s, we can now score a labeling l of s by adding up the weighted features over all words in the sentence:</a:t>
                </a:r>
                <a:endParaRPr lang="zh-CN" altLang="en-US">
                  <a:latin typeface="Calibri" panose="020F0502020204030204" charset="0"/>
                  <a:cs typeface="Calibri" panose="020F0502020204030204" charset="0"/>
                </a:endParaRPr>
              </a:p>
              <a:p>
                <a:r>
                  <a:rPr lang="zh-CN" altLang="en-US" sz="2500" b="1" i="1">
                    <a:latin typeface="Calibri" panose="020F0502020204030204" charset="0"/>
                    <a:cs typeface="Calibri" panose="020F0502020204030204" charset="0"/>
                  </a:rPr>
                  <a:t>score(l|s)=</a:t>
                </a:r>
                <a14:m>
                  <m:oMath xmlns:m="http://schemas.openxmlformats.org/officeDocument/2006/math">
                    <m:nary>
                      <m:naryPr>
                        <m:chr m:val="∑"/>
                        <m:limLoc m:val="undOvr"/>
                        <m:ctrlPr>
                          <a:rPr lang="en-US" altLang="zh-CN" sz="2500" b="1" i="1">
                            <a:latin typeface="Cambria Math" panose="02040503050406030204" charset="0"/>
                            <a:cs typeface="Cambria Math" panose="02040503050406030204" charset="0"/>
                          </a:rPr>
                        </m:ctrlPr>
                      </m:naryPr>
                      <m:sub>
                        <m:r>
                          <a:rPr lang="en-US" altLang="zh-CN" sz="2500" b="1" i="1">
                            <a:latin typeface="Cambria Math" panose="02040503050406030204" charset="0"/>
                            <a:cs typeface="Cambria Math" panose="02040503050406030204" charset="0"/>
                          </a:rPr>
                          <m:t>𝒋</m:t>
                        </m:r>
                        <m:r>
                          <a:rPr lang="en-US" altLang="zh-CN" sz="2500" b="1" i="1">
                            <a:latin typeface="Cambria Math" panose="02040503050406030204" charset="0"/>
                            <a:ea typeface="MS Mincho" charset="0"/>
                            <a:cs typeface="Cambria Math" panose="02040503050406030204" charset="0"/>
                          </a:rPr>
                          <m:t>=</m:t>
                        </m:r>
                        <m:r>
                          <a:rPr lang="en-US" altLang="zh-CN" sz="2500" b="1" i="1">
                            <a:latin typeface="Cambria Math" panose="02040503050406030204" charset="0"/>
                            <a:ea typeface="MS Mincho" charset="0"/>
                            <a:cs typeface="Cambria Math" panose="02040503050406030204" charset="0"/>
                          </a:rPr>
                          <m:t>𝟏</m:t>
                        </m:r>
                      </m:sub>
                      <m:sup>
                        <m:r>
                          <a:rPr lang="en-US" altLang="zh-CN" sz="2500" b="1" i="1">
                            <a:latin typeface="Cambria Math" panose="02040503050406030204" charset="0"/>
                            <a:cs typeface="Cambria Math" panose="02040503050406030204" charset="0"/>
                          </a:rPr>
                          <m:t>𝒎</m:t>
                        </m:r>
                      </m:sup>
                      <m:e>
                        <m:nary>
                          <m:naryPr>
                            <m:chr m:val="∑"/>
                            <m:limLoc m:val="subSup"/>
                            <m:ctrlPr>
                              <a:rPr lang="en-US" altLang="zh-CN" sz="2500" b="1" i="1">
                                <a:latin typeface="Cambria Math" panose="02040503050406030204" charset="0"/>
                                <a:cs typeface="Cambria Math" panose="02040503050406030204" charset="0"/>
                              </a:rPr>
                            </m:ctrlPr>
                          </m:naryPr>
                          <m:sub>
                            <m:r>
                              <a:rPr lang="en-US" altLang="zh-CN" sz="2500" b="1" i="1">
                                <a:latin typeface="Cambria Math" panose="02040503050406030204" charset="0"/>
                                <a:cs typeface="Cambria Math" panose="02040503050406030204" charset="0"/>
                              </a:rPr>
                              <m:t>𝒊</m:t>
                            </m:r>
                            <m:r>
                              <a:rPr lang="en-US" altLang="zh-CN" sz="2500" b="1" i="1">
                                <a:latin typeface="Cambria Math" panose="02040503050406030204" charset="0"/>
                                <a:ea typeface="MS Mincho" charset="0"/>
                                <a:cs typeface="Cambria Math" panose="02040503050406030204" charset="0"/>
                              </a:rPr>
                              <m:t>=</m:t>
                            </m:r>
                            <m:r>
                              <a:rPr lang="en-US" altLang="zh-CN" sz="2500" b="1" i="1">
                                <a:latin typeface="Cambria Math" panose="02040503050406030204" charset="0"/>
                                <a:ea typeface="MS Mincho" charset="0"/>
                                <a:cs typeface="Cambria Math" panose="02040503050406030204" charset="0"/>
                              </a:rPr>
                              <m:t>𝟏</m:t>
                            </m:r>
                          </m:sub>
                          <m:sup>
                            <m:r>
                              <a:rPr lang="en-US" altLang="zh-CN" sz="2500" b="1" i="1">
                                <a:latin typeface="Cambria Math" panose="02040503050406030204" charset="0"/>
                                <a:cs typeface="Cambria Math" panose="02040503050406030204" charset="0"/>
                              </a:rPr>
                              <m:t>𝒏</m:t>
                            </m:r>
                          </m:sup>
                          <m:e>
                            <m:r>
                              <a:rPr lang="zh-CN" altLang="en-US" sz="2500" b="1" i="1">
                                <a:latin typeface="Cambria Math" panose="02040503050406030204" charset="0"/>
                                <a:ea typeface="MS Mincho" charset="0"/>
                                <a:cs typeface="Cambria Math" panose="02040503050406030204" charset="0"/>
                                <a:sym typeface="+mn-ea"/>
                              </a:rPr>
                              <m:t>𝝀</m:t>
                            </m:r>
                            <m:r>
                              <a:rPr lang="zh-CN" altLang="en-US" sz="2500" b="1" i="1" baseline="-25000">
                                <a:latin typeface="Cambria Math" panose="02040503050406030204" charset="0"/>
                                <a:cs typeface="Cambria Math" panose="02040503050406030204" charset="0"/>
                                <a:sym typeface="+mn-ea"/>
                              </a:rPr>
                              <m:t>𝒋</m:t>
                            </m:r>
                            <m:r>
                              <a:rPr lang="zh-CN" altLang="en-US" sz="2500" b="1" i="1">
                                <a:latin typeface="Cambria Math" panose="02040503050406030204" charset="0"/>
                                <a:cs typeface="Cambria Math" panose="02040503050406030204" charset="0"/>
                                <a:sym typeface="+mn-ea"/>
                              </a:rPr>
                              <m:t>𝒇</m:t>
                            </m:r>
                            <m:r>
                              <a:rPr lang="zh-CN" altLang="en-US" sz="2500" b="1" i="1" baseline="-25000">
                                <a:latin typeface="Cambria Math" panose="02040503050406030204" charset="0"/>
                                <a:cs typeface="Cambria Math" panose="02040503050406030204" charset="0"/>
                                <a:sym typeface="+mn-ea"/>
                              </a:rPr>
                              <m:t>𝒋</m:t>
                            </m:r>
                            <m:r>
                              <a:rPr lang="zh-CN" altLang="en-US" sz="2500" b="1" i="1">
                                <a:latin typeface="Cambria Math" panose="02040503050406030204" charset="0"/>
                                <a:ea typeface="MS Mincho" charset="0"/>
                                <a:cs typeface="Cambria Math" panose="02040503050406030204" charset="0"/>
                                <a:sym typeface="+mn-ea"/>
                              </a:rPr>
                              <m:t>(</m:t>
                            </m:r>
                            <m:r>
                              <a:rPr lang="zh-CN" altLang="en-US" sz="2500" b="1" i="1">
                                <a:latin typeface="Cambria Math" panose="02040503050406030204" charset="0"/>
                                <a:cs typeface="Cambria Math" panose="02040503050406030204" charset="0"/>
                                <a:sym typeface="+mn-ea"/>
                              </a:rPr>
                              <m:t>𝒔</m:t>
                            </m:r>
                            <m:r>
                              <a:rPr lang="zh-CN" altLang="en-US" sz="2500" b="1" i="1">
                                <a:latin typeface="Cambria Math" panose="02040503050406030204" charset="0"/>
                                <a:ea typeface="MS Mincho" charset="0"/>
                                <a:cs typeface="Cambria Math" panose="02040503050406030204" charset="0"/>
                                <a:sym typeface="+mn-ea"/>
                              </a:rPr>
                              <m:t>,</m:t>
                            </m:r>
                            <m:r>
                              <a:rPr lang="zh-CN" altLang="en-US" sz="2500" b="1" i="1">
                                <a:latin typeface="Cambria Math" panose="02040503050406030204" charset="0"/>
                                <a:cs typeface="Cambria Math" panose="02040503050406030204" charset="0"/>
                                <a:sym typeface="+mn-ea"/>
                              </a:rPr>
                              <m:t>𝒊</m:t>
                            </m:r>
                            <m:r>
                              <a:rPr lang="zh-CN" altLang="en-US" sz="2500" b="1" i="1">
                                <a:latin typeface="Cambria Math" panose="02040503050406030204" charset="0"/>
                                <a:ea typeface="MS Mincho" charset="0"/>
                                <a:cs typeface="Cambria Math" panose="02040503050406030204" charset="0"/>
                                <a:sym typeface="+mn-ea"/>
                              </a:rPr>
                              <m:t>,</m:t>
                            </m:r>
                            <m:r>
                              <a:rPr lang="zh-CN" altLang="en-US" sz="2500" b="1" i="1">
                                <a:latin typeface="Cambria Math" panose="02040503050406030204" charset="0"/>
                                <a:cs typeface="Cambria Math" panose="02040503050406030204" charset="0"/>
                                <a:sym typeface="+mn-ea"/>
                              </a:rPr>
                              <m:t>𝒍</m:t>
                            </m:r>
                            <m:r>
                              <a:rPr lang="zh-CN" altLang="en-US" sz="2500" b="1" i="1" baseline="-25000">
                                <a:latin typeface="Cambria Math" panose="02040503050406030204" charset="0"/>
                                <a:cs typeface="Cambria Math" panose="02040503050406030204" charset="0"/>
                                <a:sym typeface="+mn-ea"/>
                              </a:rPr>
                              <m:t>𝒊</m:t>
                            </m:r>
                            <m:r>
                              <a:rPr lang="zh-CN" altLang="en-US" sz="2500" b="1" i="1">
                                <a:latin typeface="Cambria Math" panose="02040503050406030204" charset="0"/>
                                <a:ea typeface="MS Mincho" charset="0"/>
                                <a:cs typeface="Cambria Math" panose="02040503050406030204" charset="0"/>
                                <a:sym typeface="+mn-ea"/>
                              </a:rPr>
                              <m:t>,</m:t>
                            </m:r>
                            <m:r>
                              <a:rPr lang="zh-CN" altLang="en-US" sz="2500" b="1" i="1">
                                <a:latin typeface="Cambria Math" panose="02040503050406030204" charset="0"/>
                                <a:cs typeface="Cambria Math" panose="02040503050406030204" charset="0"/>
                                <a:sym typeface="+mn-ea"/>
                              </a:rPr>
                              <m:t>𝒍</m:t>
                            </m:r>
                            <m:r>
                              <a:rPr lang="zh-CN" altLang="en-US" sz="2500" b="1" i="1" baseline="-25000">
                                <a:latin typeface="Cambria Math" panose="02040503050406030204" charset="0"/>
                                <a:cs typeface="Cambria Math" panose="02040503050406030204" charset="0"/>
                                <a:sym typeface="+mn-ea"/>
                              </a:rPr>
                              <m:t>𝒊</m:t>
                            </m:r>
                            <m:r>
                              <a:rPr lang="zh-CN" altLang="en-US" sz="2500" b="1" i="1" baseline="-25000">
                                <a:latin typeface="Cambria Math" panose="02040503050406030204" charset="0"/>
                                <a:ea typeface="MS Mincho" charset="0"/>
                                <a:cs typeface="Cambria Math" panose="02040503050406030204" charset="0"/>
                                <a:sym typeface="+mn-ea"/>
                              </a:rPr>
                              <m:t>−</m:t>
                            </m:r>
                            <m:r>
                              <a:rPr lang="zh-CN" altLang="en-US" sz="2500" b="1" i="1" baseline="-25000">
                                <a:latin typeface="Cambria Math" panose="02040503050406030204" charset="0"/>
                                <a:cs typeface="Cambria Math" panose="02040503050406030204" charset="0"/>
                                <a:sym typeface="+mn-ea"/>
                              </a:rPr>
                              <m:t>𝟏</m:t>
                            </m:r>
                            <m:r>
                              <a:rPr lang="zh-CN" altLang="en-US" sz="2500" b="1" i="1">
                                <a:latin typeface="Cambria Math" panose="02040503050406030204" charset="0"/>
                                <a:ea typeface="MS Mincho" charset="0"/>
                                <a:cs typeface="Cambria Math" panose="02040503050406030204" charset="0"/>
                                <a:sym typeface="+mn-ea"/>
                              </a:rPr>
                              <m:t>)</m:t>
                            </m:r>
                            <m:r>
                              <a:rPr lang="zh-CN" altLang="en-US" sz="2500" b="1" i="1">
                                <a:latin typeface="Cambria Math" panose="02040503050406030204" charset="0"/>
                                <a:ea typeface="MS Mincho" charset="0"/>
                                <a:cs typeface="Cambria Math" panose="02040503050406030204" charset="0"/>
                              </a:rPr>
                              <m:t> </m:t>
                            </m:r>
                          </m:e>
                        </m:nary>
                      </m:e>
                    </m:nary>
                  </m:oMath>
                </a14:m>
                <a:endParaRPr lang="zh-CN" altLang="en-US" sz="2500" b="1" i="1">
                  <a:latin typeface="Calibri" panose="020F0502020204030204" charset="0"/>
                  <a:cs typeface="Calibri" panose="020F0502020204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1226820" y="3146425"/>
                <a:ext cx="10625455" cy="1442720"/>
              </a:xfrm>
              <a:prstGeom prst="rect">
                <a:avLst/>
              </a:prstGeom>
              <a:blipFill rotWithShape="1">
                <a:blip r:embed="rId1"/>
                <a:stretch>
                  <a:fillRect b="-352"/>
                </a:stretch>
              </a:blipFill>
            </p:spPr>
            <p:txBody>
              <a:bodyPr/>
              <a:lstStyle/>
              <a:p>
                <a:r>
                  <a:rPr lang="zh-CN" altLang="en-US">
                    <a:noFill/>
                  </a:rPr>
                  <a:t> </a:t>
                </a:r>
              </a:p>
            </p:txBody>
          </p:sp>
        </mc:Fallback>
      </mc:AlternateContent>
      <p:sp>
        <p:nvSpPr>
          <p:cNvPr id="5" name="文本框 4"/>
          <p:cNvSpPr txBox="1"/>
          <p:nvPr/>
        </p:nvSpPr>
        <p:spPr>
          <a:xfrm>
            <a:off x="671830" y="4676140"/>
            <a:ext cx="11015980" cy="368300"/>
          </a:xfrm>
          <a:prstGeom prst="rect">
            <a:avLst/>
          </a:prstGeom>
          <a:noFill/>
        </p:spPr>
        <p:txBody>
          <a:bodyPr wrap="square" rtlCol="0" anchor="t">
            <a:spAutoFit/>
          </a:bodyPr>
          <a:p>
            <a:r>
              <a:rPr lang="en-US" altLang="zh-CN" b="1">
                <a:latin typeface="Calibri" panose="020F0502020204030204" charset="0"/>
                <a:cs typeface="Calibri" panose="020F0502020204030204" charset="0"/>
              </a:rPr>
              <a:t>Note:</a:t>
            </a:r>
            <a:r>
              <a:rPr lang="zh-CN" altLang="en-US" b="1">
                <a:latin typeface="Calibri" panose="020F0502020204030204" charset="0"/>
                <a:cs typeface="Calibri" panose="020F0502020204030204" charset="0"/>
              </a:rPr>
              <a:t>The first sum runs over each feature function j, and the inner sum runs over each position i of the sentence.</a:t>
            </a:r>
            <a:endParaRPr lang="zh-CN" altLang="en-US" b="1">
              <a:latin typeface="Calibri" panose="020F0502020204030204" charset="0"/>
              <a:cs typeface="Calibri" panose="020F0502020204030204" charset="0"/>
            </a:endParaRPr>
          </a:p>
        </p:txBody>
      </p:sp>
      <mc:AlternateContent xmlns:mc="http://schemas.openxmlformats.org/markup-compatibility/2006">
        <mc:Choice xmlns:a14="http://schemas.microsoft.com/office/drawing/2010/main" Requires="a14">
          <p:sp>
            <p:nvSpPr>
              <p:cNvPr id="6" name="文本框 5"/>
              <p:cNvSpPr txBox="1"/>
              <p:nvPr/>
            </p:nvSpPr>
            <p:spPr>
              <a:xfrm>
                <a:off x="1278255" y="5307965"/>
                <a:ext cx="3103245" cy="731520"/>
              </a:xfrm>
              <a:prstGeom prst="rect">
                <a:avLst/>
              </a:prstGeom>
              <a:noFill/>
            </p:spPr>
            <p:txBody>
              <a:bodyPr wrap="none" rtlCol="0" anchor="t">
                <a:spAutoFit/>
              </a:bodyPr>
              <a:p>
                <a:pPr algn="l"/>
                <a:r>
                  <a:rPr lang="en-US" altLang="zh-CN" sz="2500" b="1" i="1">
                    <a:latin typeface="Cambria Math" panose="02040503050406030204" charset="0"/>
                    <a:cs typeface="Cambria Math" panose="02040503050406030204" charset="0"/>
                    <a:sym typeface="+mn-ea"/>
                  </a:rPr>
                  <a:t>p</a:t>
                </a:r>
                <a:r>
                  <a:rPr lang="zh-CN" altLang="en-US" sz="2500" b="1" i="1">
                    <a:latin typeface="Cambria Math" panose="02040503050406030204" charset="0"/>
                    <a:cs typeface="Cambria Math" panose="02040503050406030204" charset="0"/>
                    <a:sym typeface="+mn-ea"/>
                  </a:rPr>
                  <a:t>(l|s)</a:t>
                </a:r>
                <a:r>
                  <a:rPr lang="zh-CN" altLang="en-US" sz="2500" b="1" i="1">
                    <a:latin typeface="Calibri" panose="020F0502020204030204" charset="0"/>
                    <a:cs typeface="Calibri" panose="020F0502020204030204" charset="0"/>
                    <a:sym typeface="+mn-ea"/>
                  </a:rPr>
                  <a:t>=</a:t>
                </a:r>
                <a14:m>
                  <m:oMath xmlns:m="http://schemas.openxmlformats.org/officeDocument/2006/math">
                    <m:f>
                      <m:fPr>
                        <m:ctrlPr>
                          <a:rPr lang="zh-CN" altLang="en-US" sz="2500" b="1" i="1">
                            <a:latin typeface="Cambria Math" panose="02040503050406030204" charset="0"/>
                            <a:cs typeface="Cambria Math" panose="02040503050406030204" charset="0"/>
                            <a:sym typeface="+mn-ea"/>
                          </a:rPr>
                        </m:ctrlPr>
                      </m:fPr>
                      <m:num>
                        <m:r>
                          <a:rPr lang="en-US" altLang="zh-CN" sz="2500" b="1" i="1">
                            <a:latin typeface="Cambria Math" panose="02040503050406030204" charset="0"/>
                            <a:cs typeface="Cambria Math" panose="02040503050406030204" charset="0"/>
                            <a:sym typeface="+mn-ea"/>
                          </a:rPr>
                          <m:t>𝒆𝒙𝒑</m:t>
                        </m:r>
                        <m:r>
                          <a:rPr lang="en-US" altLang="zh-CN" sz="2500" b="1" i="1">
                            <a:latin typeface="Cambria Math" panose="02040503050406030204" charset="0"/>
                            <a:cs typeface="Cambria Math" panose="02040503050406030204" charset="0"/>
                            <a:sym typeface="+mn-ea"/>
                          </a:rPr>
                          <m:t>[</m:t>
                        </m:r>
                        <m:r>
                          <a:rPr lang="en-US" altLang="zh-CN" sz="2500" b="1" i="1">
                            <a:latin typeface="Cambria Math" panose="02040503050406030204" charset="0"/>
                            <a:cs typeface="Cambria Math" panose="02040503050406030204" charset="0"/>
                            <a:sym typeface="+mn-ea"/>
                          </a:rPr>
                          <m:t>𝒔𝒄𝒐𝒓𝒆</m:t>
                        </m:r>
                        <m:r>
                          <a:rPr lang="en-US" altLang="zh-CN" sz="2500" b="1" i="1">
                            <a:latin typeface="Cambria Math" panose="02040503050406030204" charset="0"/>
                            <a:cs typeface="Cambria Math" panose="02040503050406030204" charset="0"/>
                            <a:sym typeface="+mn-ea"/>
                          </a:rPr>
                          <m:t>(</m:t>
                        </m:r>
                        <m:r>
                          <a:rPr lang="en-US" altLang="zh-CN" sz="2500" b="1" i="1">
                            <a:latin typeface="Cambria Math" panose="02040503050406030204" charset="0"/>
                            <a:cs typeface="Cambria Math" panose="02040503050406030204" charset="0"/>
                            <a:sym typeface="+mn-ea"/>
                          </a:rPr>
                          <m:t>𝒍</m:t>
                        </m:r>
                        <m:r>
                          <a:rPr lang="en-US" altLang="zh-CN" sz="2500" b="1" i="1">
                            <a:latin typeface="Cambria Math" panose="02040503050406030204" charset="0"/>
                            <a:cs typeface="Cambria Math" panose="02040503050406030204" charset="0"/>
                            <a:sym typeface="+mn-ea"/>
                          </a:rPr>
                          <m:t>|</m:t>
                        </m:r>
                        <m:r>
                          <a:rPr lang="en-US" altLang="zh-CN" sz="2500" b="1" i="1">
                            <a:latin typeface="Cambria Math" panose="02040503050406030204" charset="0"/>
                            <a:cs typeface="Cambria Math" panose="02040503050406030204" charset="0"/>
                            <a:sym typeface="+mn-ea"/>
                          </a:rPr>
                          <m:t>𝒔</m:t>
                        </m:r>
                        <m:r>
                          <a:rPr lang="en-US" altLang="zh-CN" sz="2500" b="1" i="1">
                            <a:latin typeface="Cambria Math" panose="02040503050406030204" charset="0"/>
                            <a:cs typeface="Cambria Math" panose="02040503050406030204" charset="0"/>
                            <a:sym typeface="+mn-ea"/>
                          </a:rPr>
                          <m:t>)]</m:t>
                        </m:r>
                      </m:num>
                      <m:den>
                        <m:nary>
                          <m:naryPr>
                            <m:chr m:val="∑"/>
                            <m:limLoc m:val="subSup"/>
                            <m:supHide m:val="on"/>
                            <m:ctrlPr>
                              <a:rPr lang="zh-CN" altLang="en-US" sz="2500" b="1" i="1">
                                <a:latin typeface="Cambria Math" panose="02040503050406030204" charset="0"/>
                                <a:cs typeface="Cambria Math" panose="02040503050406030204" charset="0"/>
                                <a:sym typeface="+mn-ea"/>
                              </a:rPr>
                            </m:ctrlPr>
                          </m:naryPr>
                          <m:sub>
                            <m:r>
                              <a:rPr lang="en-US" altLang="zh-CN" sz="2500" b="1" i="1">
                                <a:latin typeface="Cambria Math" panose="02040503050406030204" charset="0"/>
                                <a:cs typeface="Cambria Math" panose="02040503050406030204" charset="0"/>
                                <a:sym typeface="+mn-ea"/>
                              </a:rPr>
                              <m:t>𝒍</m:t>
                            </m:r>
                            <m:r>
                              <a:rPr lang="en-US" altLang="zh-CN" sz="2500" b="1" i="1">
                                <a:latin typeface="Cambria Math" panose="02040503050406030204" charset="0"/>
                                <a:cs typeface="Cambria Math" panose="02040503050406030204" charset="0"/>
                                <a:sym typeface="+mn-ea"/>
                              </a:rPr>
                              <m:t>’</m:t>
                            </m:r>
                          </m:sub>
                          <m:sup/>
                          <m:e>
                            <m:r>
                              <a:rPr lang="en-US" altLang="zh-CN" sz="2500" b="1" i="1">
                                <a:latin typeface="Cambria Math" panose="02040503050406030204" charset="0"/>
                                <a:cs typeface="Cambria Math" panose="02040503050406030204" charset="0"/>
                                <a:sym typeface="+mn-ea"/>
                              </a:rPr>
                              <m:t>𝒆𝒙𝒑</m:t>
                            </m:r>
                            <m:r>
                              <a:rPr lang="en-US" altLang="zh-CN" sz="2500" b="1" i="1">
                                <a:latin typeface="Cambria Math" panose="02040503050406030204" charset="0"/>
                                <a:cs typeface="Cambria Math" panose="02040503050406030204" charset="0"/>
                                <a:sym typeface="+mn-ea"/>
                              </a:rPr>
                              <m:t>[</m:t>
                            </m:r>
                            <m:r>
                              <a:rPr lang="en-US" altLang="zh-CN" sz="2500" b="1" i="1">
                                <a:latin typeface="Cambria Math" panose="02040503050406030204" charset="0"/>
                                <a:cs typeface="Cambria Math" panose="02040503050406030204" charset="0"/>
                                <a:sym typeface="+mn-ea"/>
                              </a:rPr>
                              <m:t>𝒔𝒄𝒐𝒓𝒆</m:t>
                            </m:r>
                            <m:r>
                              <a:rPr lang="en-US" altLang="zh-CN" sz="2500" b="1" i="1">
                                <a:latin typeface="Cambria Math" panose="02040503050406030204" charset="0"/>
                                <a:cs typeface="Cambria Math" panose="02040503050406030204" charset="0"/>
                                <a:sym typeface="+mn-ea"/>
                              </a:rPr>
                              <m:t>(</m:t>
                            </m:r>
                            <m:r>
                              <a:rPr lang="en-US" altLang="zh-CN" sz="2500" b="1" i="1">
                                <a:latin typeface="Cambria Math" panose="02040503050406030204" charset="0"/>
                                <a:cs typeface="Cambria Math" panose="02040503050406030204" charset="0"/>
                                <a:sym typeface="+mn-ea"/>
                              </a:rPr>
                              <m:t>𝒍</m:t>
                            </m:r>
                            <m:r>
                              <a:rPr lang="en-US" altLang="zh-CN" sz="2500" b="1" i="1">
                                <a:latin typeface="Cambria Math" panose="02040503050406030204" charset="0"/>
                                <a:cs typeface="Cambria Math" panose="02040503050406030204" charset="0"/>
                                <a:sym typeface="+mn-ea"/>
                              </a:rPr>
                              <m:t>’|</m:t>
                            </m:r>
                            <m:r>
                              <a:rPr lang="en-US" altLang="zh-CN" sz="2500" b="1" i="1">
                                <a:latin typeface="Cambria Math" panose="02040503050406030204" charset="0"/>
                                <a:cs typeface="Cambria Math" panose="02040503050406030204" charset="0"/>
                                <a:sym typeface="+mn-ea"/>
                              </a:rPr>
                              <m:t>𝒔</m:t>
                            </m:r>
                            <m:r>
                              <a:rPr lang="en-US" altLang="zh-CN" sz="2500" b="1" i="1">
                                <a:latin typeface="Cambria Math" panose="02040503050406030204" charset="0"/>
                                <a:cs typeface="Cambria Math" panose="02040503050406030204" charset="0"/>
                                <a:sym typeface="+mn-ea"/>
                              </a:rPr>
                              <m:t>)]</m:t>
                            </m:r>
                          </m:e>
                        </m:nary>
                      </m:den>
                    </m:f>
                  </m:oMath>
                </a14:m>
                <a:endParaRPr lang="zh-CN" altLang="en-US" sz="2500"/>
              </a:p>
            </p:txBody>
          </p:sp>
        </mc:Choice>
        <mc:Fallback>
          <p:sp>
            <p:nvSpPr>
              <p:cNvPr id="6" name="文本框 5"/>
              <p:cNvSpPr txBox="1">
                <a:spLocks noRot="1" noChangeAspect="1" noMove="1" noResize="1" noEditPoints="1" noAdjustHandles="1" noChangeArrowheads="1" noChangeShapeType="1" noTextEdit="1"/>
              </p:cNvSpPr>
              <p:nvPr/>
            </p:nvSpPr>
            <p:spPr>
              <a:xfrm>
                <a:off x="1278255" y="5307965"/>
                <a:ext cx="3103245" cy="73152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sym typeface="+mn-ea"/>
              </a:rPr>
              <a:t>CRF in NLP</a:t>
            </a:r>
            <a:br>
              <a:rPr lang="en-US" altLang="zh-CN"/>
            </a:br>
            <a:endParaRPr lang="zh-CN" altLang="en-US"/>
          </a:p>
        </p:txBody>
      </p:sp>
      <p:sp>
        <p:nvSpPr>
          <p:cNvPr id="3" name="文本框 2"/>
          <p:cNvSpPr txBox="1"/>
          <p:nvPr/>
        </p:nvSpPr>
        <p:spPr>
          <a:xfrm>
            <a:off x="734695" y="1407795"/>
            <a:ext cx="10723245" cy="4523105"/>
          </a:xfrm>
          <a:prstGeom prst="rect">
            <a:avLst/>
          </a:prstGeom>
          <a:noFill/>
        </p:spPr>
        <p:txBody>
          <a:bodyPr wrap="square" rtlCol="0" anchor="t">
            <a:spAutoFit/>
          </a:bodyPr>
          <a:p>
            <a:r>
              <a:rPr lang="zh-CN" altLang="en-US"/>
              <a:t>Examples of POS tagging features could include:</a:t>
            </a:r>
            <a:endParaRPr lang="zh-CN" altLang="en-US"/>
          </a:p>
          <a:p>
            <a:endParaRPr lang="zh-CN" altLang="en-US"/>
          </a:p>
          <a:p>
            <a:r>
              <a:rPr lang="zh-CN" altLang="en-US" b="1">
                <a:solidFill>
                  <a:schemeClr val="accent1"/>
                </a:solidFill>
              </a:rPr>
              <a:t>f</a:t>
            </a:r>
            <a:r>
              <a:rPr lang="zh-CN" altLang="en-US" b="1" baseline="-25000">
                <a:solidFill>
                  <a:schemeClr val="accent1"/>
                </a:solidFill>
              </a:rPr>
              <a:t>1</a:t>
            </a:r>
            <a:r>
              <a:rPr lang="zh-CN" altLang="en-US" b="1">
                <a:solidFill>
                  <a:schemeClr val="accent1"/>
                </a:solidFill>
              </a:rPr>
              <a:t>(s,i,l</a:t>
            </a:r>
            <a:r>
              <a:rPr lang="zh-CN" altLang="en-US" b="1" baseline="-25000">
                <a:solidFill>
                  <a:schemeClr val="accent1"/>
                </a:solidFill>
              </a:rPr>
              <a:t>i</a:t>
            </a:r>
            <a:r>
              <a:rPr lang="zh-CN" altLang="en-US" b="1">
                <a:solidFill>
                  <a:schemeClr val="accent1"/>
                </a:solidFill>
              </a:rPr>
              <a:t>,l</a:t>
            </a:r>
            <a:r>
              <a:rPr lang="zh-CN" altLang="en-US" b="1" baseline="-25000">
                <a:solidFill>
                  <a:schemeClr val="accent1"/>
                </a:solidFill>
              </a:rPr>
              <a:t>i−1</a:t>
            </a:r>
            <a:r>
              <a:rPr lang="zh-CN" altLang="en-US" b="1">
                <a:solidFill>
                  <a:schemeClr val="accent1"/>
                </a:solidFill>
              </a:rPr>
              <a:t>)=1 </a:t>
            </a:r>
            <a:r>
              <a:rPr lang="en-US" altLang="zh-CN" b="1">
                <a:solidFill>
                  <a:schemeClr val="accent1"/>
                </a:solidFill>
              </a:rPr>
              <a:t>		</a:t>
            </a:r>
            <a:r>
              <a:rPr lang="zh-CN" altLang="en-US" b="1">
                <a:solidFill>
                  <a:schemeClr val="accent1"/>
                </a:solidFill>
              </a:rPr>
              <a:t>if l</a:t>
            </a:r>
            <a:r>
              <a:rPr lang="zh-CN" altLang="en-US" b="1" baseline="-25000">
                <a:solidFill>
                  <a:schemeClr val="accent1"/>
                </a:solidFill>
              </a:rPr>
              <a:t>i</a:t>
            </a:r>
            <a:r>
              <a:rPr lang="zh-CN" altLang="en-US" b="1">
                <a:solidFill>
                  <a:schemeClr val="accent1"/>
                </a:solidFill>
              </a:rPr>
              <a:t>= ADVERB and the i</a:t>
            </a:r>
            <a:r>
              <a:rPr lang="zh-CN" altLang="en-US" b="1" baseline="-25000">
                <a:solidFill>
                  <a:schemeClr val="accent1"/>
                </a:solidFill>
              </a:rPr>
              <a:t>th</a:t>
            </a:r>
            <a:r>
              <a:rPr lang="zh-CN" altLang="en-US" b="1">
                <a:solidFill>
                  <a:schemeClr val="accent1"/>
                </a:solidFill>
              </a:rPr>
              <a:t> word ends in “-ly”; 0 otherwise. </a:t>
            </a:r>
            <a:endParaRPr lang="zh-CN" altLang="en-US" b="1">
              <a:solidFill>
                <a:schemeClr val="accent1"/>
              </a:solidFill>
            </a:endParaRPr>
          </a:p>
          <a:p>
            <a:r>
              <a:rPr lang="zh-CN" altLang="en-US"/>
              <a:t>** If the weight</a:t>
            </a:r>
            <a:r>
              <a:rPr lang="zh-CN" altLang="en-US">
                <a:highlight>
                  <a:srgbClr val="FFFF00"/>
                </a:highlight>
              </a:rPr>
              <a:t> </a:t>
            </a:r>
            <a:r>
              <a:rPr lang="zh-CN" altLang="en-US" i="1">
                <a:highlight>
                  <a:srgbClr val="FFFF00"/>
                </a:highlight>
              </a:rPr>
              <a:t>λ</a:t>
            </a:r>
            <a:r>
              <a:rPr lang="zh-CN" altLang="en-US" i="1" baseline="-25000">
                <a:highlight>
                  <a:srgbClr val="FFFF00"/>
                </a:highlight>
              </a:rPr>
              <a:t>1</a:t>
            </a:r>
            <a:r>
              <a:rPr lang="zh-CN" altLang="en-US">
                <a:highlight>
                  <a:srgbClr val="FFFF00"/>
                </a:highlight>
              </a:rPr>
              <a:t> </a:t>
            </a:r>
            <a:r>
              <a:rPr lang="zh-CN" altLang="en-US"/>
              <a:t>associated with this feature is large and positive, then this feature is essentially saying that we prefer labelings where words ending in -ly get labeled as ADVERB.</a:t>
            </a:r>
            <a:endParaRPr lang="zh-CN" altLang="en-US"/>
          </a:p>
          <a:p>
            <a:endParaRPr lang="zh-CN" altLang="en-US"/>
          </a:p>
          <a:p>
            <a:r>
              <a:rPr lang="zh-CN" altLang="en-US" b="1">
                <a:solidFill>
                  <a:schemeClr val="accent1"/>
                </a:solidFill>
              </a:rPr>
              <a:t>f</a:t>
            </a:r>
            <a:r>
              <a:rPr lang="zh-CN" altLang="en-US" b="1" baseline="-25000">
                <a:solidFill>
                  <a:schemeClr val="accent1"/>
                </a:solidFill>
              </a:rPr>
              <a:t>2</a:t>
            </a:r>
            <a:r>
              <a:rPr lang="zh-CN" altLang="en-US" b="1">
                <a:solidFill>
                  <a:schemeClr val="accent1"/>
                </a:solidFill>
              </a:rPr>
              <a:t>(s,i,l</a:t>
            </a:r>
            <a:r>
              <a:rPr lang="zh-CN" altLang="en-US" b="1" baseline="-25000">
                <a:solidFill>
                  <a:schemeClr val="accent1"/>
                </a:solidFill>
              </a:rPr>
              <a:t>i</a:t>
            </a:r>
            <a:r>
              <a:rPr lang="zh-CN" altLang="en-US" b="1">
                <a:solidFill>
                  <a:schemeClr val="accent1"/>
                </a:solidFill>
              </a:rPr>
              <a:t>,l</a:t>
            </a:r>
            <a:r>
              <a:rPr lang="zh-CN" altLang="en-US" b="1" baseline="-25000">
                <a:solidFill>
                  <a:schemeClr val="accent1"/>
                </a:solidFill>
              </a:rPr>
              <a:t>i−1</a:t>
            </a:r>
            <a:r>
              <a:rPr lang="zh-CN" altLang="en-US" b="1">
                <a:solidFill>
                  <a:schemeClr val="accent1"/>
                </a:solidFill>
              </a:rPr>
              <a:t>)=1 </a:t>
            </a:r>
            <a:r>
              <a:rPr lang="en-US" altLang="zh-CN" b="1">
                <a:solidFill>
                  <a:schemeClr val="accent1"/>
                </a:solidFill>
              </a:rPr>
              <a:t>		</a:t>
            </a:r>
            <a:r>
              <a:rPr lang="zh-CN" altLang="en-US" b="1">
                <a:solidFill>
                  <a:schemeClr val="accent1"/>
                </a:solidFill>
              </a:rPr>
              <a:t>if i=1, l</a:t>
            </a:r>
            <a:r>
              <a:rPr lang="zh-CN" altLang="en-US" b="1" baseline="-25000">
                <a:solidFill>
                  <a:schemeClr val="accent1"/>
                </a:solidFill>
              </a:rPr>
              <a:t>i</a:t>
            </a:r>
            <a:r>
              <a:rPr lang="zh-CN" altLang="en-US" b="1">
                <a:solidFill>
                  <a:schemeClr val="accent1"/>
                </a:solidFill>
              </a:rPr>
              <a:t>= VERB, and the sentence ends in a question mark; 0 otherwise.</a:t>
            </a:r>
            <a:r>
              <a:rPr lang="zh-CN" altLang="en-US"/>
              <a:t> </a:t>
            </a:r>
            <a:endParaRPr lang="zh-CN" altLang="en-US"/>
          </a:p>
          <a:p>
            <a:r>
              <a:rPr lang="zh-CN" altLang="en-US"/>
              <a:t>** Again, if the weight</a:t>
            </a:r>
            <a:r>
              <a:rPr lang="zh-CN" altLang="en-US">
                <a:highlight>
                  <a:srgbClr val="FFFF00"/>
                </a:highlight>
              </a:rPr>
              <a:t> </a:t>
            </a:r>
            <a:r>
              <a:rPr lang="zh-CN" altLang="en-US" i="1">
                <a:highlight>
                  <a:srgbClr val="FFFF00"/>
                </a:highlight>
              </a:rPr>
              <a:t>λ</a:t>
            </a:r>
            <a:r>
              <a:rPr lang="zh-CN" altLang="en-US" i="1" baseline="-25000">
                <a:highlight>
                  <a:srgbClr val="FFFF00"/>
                </a:highlight>
              </a:rPr>
              <a:t>2</a:t>
            </a:r>
            <a:r>
              <a:rPr lang="zh-CN" altLang="en-US">
                <a:highlight>
                  <a:srgbClr val="FFFF00"/>
                </a:highlight>
              </a:rPr>
              <a:t> </a:t>
            </a:r>
            <a:r>
              <a:rPr lang="zh-CN" altLang="en-US"/>
              <a:t>associated with this feature is large and positive, then labelings that assign VERB to the first word in a question (e.g., “Is this a sentence beginning with a verb?”) are preferred.</a:t>
            </a:r>
            <a:endParaRPr lang="zh-CN" altLang="en-US"/>
          </a:p>
          <a:p>
            <a:endParaRPr lang="zh-CN" altLang="en-US"/>
          </a:p>
          <a:p>
            <a:r>
              <a:rPr lang="zh-CN" altLang="en-US" b="1">
                <a:solidFill>
                  <a:schemeClr val="accent1"/>
                </a:solidFill>
              </a:rPr>
              <a:t>f</a:t>
            </a:r>
            <a:r>
              <a:rPr lang="zh-CN" altLang="en-US" b="1" baseline="-25000">
                <a:solidFill>
                  <a:schemeClr val="accent1"/>
                </a:solidFill>
              </a:rPr>
              <a:t>3</a:t>
            </a:r>
            <a:r>
              <a:rPr lang="zh-CN" altLang="en-US" b="1">
                <a:solidFill>
                  <a:schemeClr val="accent1"/>
                </a:solidFill>
              </a:rPr>
              <a:t>(s,i,l</a:t>
            </a:r>
            <a:r>
              <a:rPr lang="zh-CN" altLang="en-US" b="1" baseline="-25000">
                <a:solidFill>
                  <a:schemeClr val="accent1"/>
                </a:solidFill>
              </a:rPr>
              <a:t>i</a:t>
            </a:r>
            <a:r>
              <a:rPr lang="zh-CN" altLang="en-US" b="1">
                <a:solidFill>
                  <a:schemeClr val="accent1"/>
                </a:solidFill>
              </a:rPr>
              <a:t>,l</a:t>
            </a:r>
            <a:r>
              <a:rPr lang="zh-CN" altLang="en-US" b="1" baseline="-25000">
                <a:solidFill>
                  <a:schemeClr val="accent1"/>
                </a:solidFill>
              </a:rPr>
              <a:t>i−1</a:t>
            </a:r>
            <a:r>
              <a:rPr lang="zh-CN" altLang="en-US" b="1">
                <a:solidFill>
                  <a:schemeClr val="accent1"/>
                </a:solidFill>
              </a:rPr>
              <a:t>)=1 </a:t>
            </a:r>
            <a:r>
              <a:rPr lang="en-US" altLang="zh-CN" b="1">
                <a:solidFill>
                  <a:schemeClr val="accent1"/>
                </a:solidFill>
              </a:rPr>
              <a:t>		</a:t>
            </a:r>
            <a:r>
              <a:rPr lang="zh-CN" altLang="en-US" b="1">
                <a:solidFill>
                  <a:schemeClr val="accent1"/>
                </a:solidFill>
              </a:rPr>
              <a:t>if l</a:t>
            </a:r>
            <a:r>
              <a:rPr lang="zh-CN" altLang="en-US" b="1" baseline="-25000">
                <a:solidFill>
                  <a:schemeClr val="accent1"/>
                </a:solidFill>
              </a:rPr>
              <a:t>i−1</a:t>
            </a:r>
            <a:r>
              <a:rPr lang="zh-CN" altLang="en-US" b="1">
                <a:solidFill>
                  <a:schemeClr val="accent1"/>
                </a:solidFill>
              </a:rPr>
              <a:t>= ADJECTIVE and l</a:t>
            </a:r>
            <a:r>
              <a:rPr lang="zh-CN" altLang="en-US" b="1" baseline="-25000">
                <a:solidFill>
                  <a:schemeClr val="accent1"/>
                </a:solidFill>
              </a:rPr>
              <a:t>i</a:t>
            </a:r>
            <a:r>
              <a:rPr lang="zh-CN" altLang="en-US" b="1">
                <a:solidFill>
                  <a:schemeClr val="accent1"/>
                </a:solidFill>
              </a:rPr>
              <a:t>= NOUN; 0 otherwise. </a:t>
            </a:r>
            <a:endParaRPr lang="zh-CN" altLang="en-US" b="1">
              <a:solidFill>
                <a:schemeClr val="accent1"/>
              </a:solidFill>
            </a:endParaRPr>
          </a:p>
          <a:p>
            <a:r>
              <a:rPr lang="zh-CN" altLang="en-US"/>
              <a:t>** Again, a positive weight </a:t>
            </a:r>
            <a:r>
              <a:rPr lang="zh-CN" altLang="en-US">
                <a:highlight>
                  <a:srgbClr val="FFFF00"/>
                </a:highlight>
                <a:sym typeface="+mn-ea"/>
              </a:rPr>
              <a:t> </a:t>
            </a:r>
            <a:r>
              <a:rPr lang="zh-CN" altLang="en-US" i="1">
                <a:highlight>
                  <a:srgbClr val="FFFF00"/>
                </a:highlight>
                <a:sym typeface="+mn-ea"/>
              </a:rPr>
              <a:t>λ</a:t>
            </a:r>
            <a:r>
              <a:rPr lang="en-US" altLang="zh-CN" i="1" baseline="-25000">
                <a:highlight>
                  <a:srgbClr val="FFFF00"/>
                </a:highlight>
                <a:sym typeface="+mn-ea"/>
              </a:rPr>
              <a:t>3</a:t>
            </a:r>
            <a:r>
              <a:rPr lang="zh-CN" altLang="en-US">
                <a:highlight>
                  <a:srgbClr val="FFFF00"/>
                </a:highlight>
                <a:sym typeface="+mn-ea"/>
              </a:rPr>
              <a:t> </a:t>
            </a:r>
            <a:r>
              <a:rPr lang="zh-CN" altLang="en-US"/>
              <a:t>for this feature means that adjectives tend to be followed by nouns.</a:t>
            </a:r>
            <a:endParaRPr lang="zh-CN" altLang="en-US"/>
          </a:p>
          <a:p>
            <a:endParaRPr lang="zh-CN" altLang="en-US"/>
          </a:p>
          <a:p>
            <a:r>
              <a:rPr lang="zh-CN" altLang="en-US" b="1">
                <a:solidFill>
                  <a:schemeClr val="accent1"/>
                </a:solidFill>
              </a:rPr>
              <a:t>f</a:t>
            </a:r>
            <a:r>
              <a:rPr lang="zh-CN" altLang="en-US" b="1" baseline="-25000">
                <a:solidFill>
                  <a:schemeClr val="accent1"/>
                </a:solidFill>
              </a:rPr>
              <a:t>4</a:t>
            </a:r>
            <a:r>
              <a:rPr lang="zh-CN" altLang="en-US" b="1">
                <a:solidFill>
                  <a:schemeClr val="accent1"/>
                </a:solidFill>
              </a:rPr>
              <a:t>(s,i,l</a:t>
            </a:r>
            <a:r>
              <a:rPr lang="zh-CN" altLang="en-US" b="1" baseline="-25000">
                <a:solidFill>
                  <a:schemeClr val="accent1"/>
                </a:solidFill>
              </a:rPr>
              <a:t>i</a:t>
            </a:r>
            <a:r>
              <a:rPr lang="zh-CN" altLang="en-US" b="1">
                <a:solidFill>
                  <a:schemeClr val="accent1"/>
                </a:solidFill>
              </a:rPr>
              <a:t>,l</a:t>
            </a:r>
            <a:r>
              <a:rPr lang="zh-CN" altLang="en-US" b="1" baseline="-25000">
                <a:solidFill>
                  <a:schemeClr val="accent1"/>
                </a:solidFill>
              </a:rPr>
              <a:t>i−1</a:t>
            </a:r>
            <a:r>
              <a:rPr lang="zh-CN" altLang="en-US" b="1">
                <a:solidFill>
                  <a:schemeClr val="accent1"/>
                </a:solidFill>
              </a:rPr>
              <a:t>)=1 </a:t>
            </a:r>
            <a:r>
              <a:rPr lang="en-US" altLang="zh-CN" b="1">
                <a:solidFill>
                  <a:schemeClr val="accent1"/>
                </a:solidFill>
              </a:rPr>
              <a:t>		</a:t>
            </a:r>
            <a:r>
              <a:rPr lang="zh-CN" altLang="en-US" b="1">
                <a:solidFill>
                  <a:schemeClr val="accent1"/>
                </a:solidFill>
              </a:rPr>
              <a:t>if l</a:t>
            </a:r>
            <a:r>
              <a:rPr lang="zh-CN" altLang="en-US" b="1" baseline="-25000">
                <a:solidFill>
                  <a:schemeClr val="accent1"/>
                </a:solidFill>
              </a:rPr>
              <a:t>i−1</a:t>
            </a:r>
            <a:r>
              <a:rPr lang="zh-CN" altLang="en-US" b="1">
                <a:solidFill>
                  <a:schemeClr val="accent1"/>
                </a:solidFill>
              </a:rPr>
              <a:t>= PREPOSITION and l</a:t>
            </a:r>
            <a:r>
              <a:rPr lang="zh-CN" altLang="en-US" b="1" baseline="-25000">
                <a:solidFill>
                  <a:schemeClr val="accent1"/>
                </a:solidFill>
              </a:rPr>
              <a:t>i</a:t>
            </a:r>
            <a:r>
              <a:rPr lang="zh-CN" altLang="en-US" b="1">
                <a:solidFill>
                  <a:schemeClr val="accent1"/>
                </a:solidFill>
              </a:rPr>
              <a:t>= PREPOSITION. </a:t>
            </a:r>
            <a:endParaRPr lang="zh-CN" altLang="en-US" b="1">
              <a:solidFill>
                <a:schemeClr val="accent1"/>
              </a:solidFill>
            </a:endParaRPr>
          </a:p>
          <a:p>
            <a:r>
              <a:rPr lang="zh-CN" altLang="en-US"/>
              <a:t>** A negative weight </a:t>
            </a:r>
            <a:r>
              <a:rPr lang="zh-CN" altLang="en-US" i="1">
                <a:highlight>
                  <a:srgbClr val="FFFF00"/>
                </a:highlight>
              </a:rPr>
              <a:t>λ</a:t>
            </a:r>
            <a:r>
              <a:rPr lang="zh-CN" altLang="en-US" i="1" baseline="-25000">
                <a:highlight>
                  <a:srgbClr val="FFFF00"/>
                </a:highlight>
              </a:rPr>
              <a:t>4</a:t>
            </a:r>
            <a:r>
              <a:rPr lang="zh-CN" altLang="en-US">
                <a:highlight>
                  <a:srgbClr val="FFFF00"/>
                </a:highlight>
              </a:rPr>
              <a:t> </a:t>
            </a:r>
            <a:r>
              <a:rPr lang="zh-CN" altLang="en-US"/>
              <a:t>for this function would mean that prepositions don’t tend to follow prepositions, so we should avoid labelings where this happens.</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sym typeface="+mn-ea"/>
              </a:rPr>
              <a:t>POS</a:t>
            </a:r>
            <a:endParaRPr lang="zh-CN" altLang="en-US"/>
          </a:p>
        </p:txBody>
      </p:sp>
      <p:sp>
        <p:nvSpPr>
          <p:cNvPr id="3" name="文本框 2"/>
          <p:cNvSpPr txBox="1"/>
          <p:nvPr/>
        </p:nvSpPr>
        <p:spPr>
          <a:xfrm>
            <a:off x="795020" y="1296035"/>
            <a:ext cx="10937875" cy="5077460"/>
          </a:xfrm>
          <a:prstGeom prst="rect">
            <a:avLst/>
          </a:prstGeom>
          <a:noFill/>
        </p:spPr>
        <p:txBody>
          <a:bodyPr wrap="square" rtlCol="0">
            <a:spAutoFit/>
          </a:bodyPr>
          <a:p>
            <a:pPr marL="285750" indent="-285750">
              <a:lnSpc>
                <a:spcPct val="150000"/>
              </a:lnSpc>
              <a:buFont typeface="Arial" panose="020B0604020202020204" pitchFamily="34" charset="0"/>
              <a:buChar char="•"/>
            </a:pPr>
            <a:r>
              <a:rPr lang="zh-CN" altLang="en-US" b="1">
                <a:solidFill>
                  <a:srgbClr val="FF0000"/>
                </a:solidFill>
                <a:latin typeface="黑体" panose="02010609060101010101" pitchFamily="49" charset="-122"/>
                <a:ea typeface="黑体" panose="02010609060101010101" pitchFamily="49" charset="-122"/>
                <a:cs typeface="黑体" panose="02010609060101010101" pitchFamily="49" charset="-122"/>
              </a:rPr>
              <a:t>词类</a:t>
            </a:r>
            <a:r>
              <a:rPr lang="en-US" altLang="zh-CN" b="1">
                <a:solidFill>
                  <a:srgbClr val="FF0000"/>
                </a:solidFill>
                <a:latin typeface="黑体" panose="02010609060101010101" pitchFamily="49" charset="-122"/>
                <a:ea typeface="黑体" panose="02010609060101010101" pitchFamily="49" charset="-122"/>
                <a:cs typeface="黑体" panose="02010609060101010101" pitchFamily="49" charset="-122"/>
              </a:rPr>
              <a:t>Part Of Speech</a:t>
            </a:r>
            <a:endParaRPr lang="en-US" altLang="zh-CN" b="1">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50000"/>
              </a:lnSpc>
              <a:buFont typeface="Arial" panose="020B0604020202020204" pitchFamily="34" charset="0"/>
              <a:buChar char="•"/>
            </a:pPr>
            <a:r>
              <a:rPr lang="zh-CN" altLang="en-US">
                <a:latin typeface="黑体" panose="02010609060101010101" pitchFamily="49" charset="-122"/>
                <a:ea typeface="黑体" panose="02010609060101010101" pitchFamily="49" charset="-122"/>
                <a:cs typeface="黑体" panose="02010609060101010101" pitchFamily="49" charset="-122"/>
              </a:rPr>
              <a:t>在传统式，词类是根据句法功能和形态功能来定义的，</a:t>
            </a:r>
            <a:r>
              <a:rPr lang="zh-CN" altLang="en-US" b="1">
                <a:latin typeface="黑体" panose="02010609060101010101" pitchFamily="49" charset="-122"/>
                <a:ea typeface="黑体" panose="02010609060101010101" pitchFamily="49" charset="-122"/>
                <a:cs typeface="黑体" panose="02010609060101010101" pitchFamily="49" charset="-122"/>
              </a:rPr>
              <a:t>如果单词的功能相似，可以出现在相似的环境中，或者他们的词缀具有相似的功能，那么就把他们归为一类</a:t>
            </a:r>
            <a:r>
              <a:rPr lang="zh-CN" altLang="en-US">
                <a:latin typeface="黑体" panose="02010609060101010101" pitchFamily="49" charset="-122"/>
                <a:ea typeface="黑体" panose="02010609060101010101" pitchFamily="49" charset="-122"/>
                <a:cs typeface="黑体" panose="02010609060101010101" pitchFamily="49" charset="-122"/>
              </a:rPr>
              <a:t>。</a:t>
            </a:r>
            <a:endParaRPr lang="zh-CN" altLang="en-US">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50000"/>
              </a:lnSpc>
              <a:buFont typeface="Arial" panose="020B0604020202020204" pitchFamily="34" charset="0"/>
              <a:buChar char="•"/>
            </a:pPr>
            <a:endParaRPr lang="zh-CN" altLang="en-US">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50000"/>
              </a:lnSpc>
              <a:buFont typeface="Arial" panose="020B0604020202020204" pitchFamily="34" charset="0"/>
              <a:buChar char="•"/>
            </a:pPr>
            <a:r>
              <a:rPr lang="zh-CN" altLang="en-US" b="1">
                <a:latin typeface="黑体" panose="02010609060101010101" pitchFamily="49" charset="-122"/>
                <a:ea typeface="黑体" panose="02010609060101010101" pitchFamily="49" charset="-122"/>
                <a:cs typeface="黑体" panose="02010609060101010101" pitchFamily="49" charset="-122"/>
              </a:rPr>
              <a:t>原则：</a:t>
            </a:r>
            <a:endParaRPr lang="zh-CN" altLang="en-US" b="1">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50000"/>
              </a:lnSpc>
              <a:buFont typeface="Arial" panose="020B0604020202020204" pitchFamily="34" charset="0"/>
              <a:buChar char="•"/>
            </a:pPr>
            <a:r>
              <a:rPr lang="zh-CN" altLang="en-US">
                <a:latin typeface="黑体" panose="02010609060101010101" pitchFamily="49" charset="-122"/>
                <a:ea typeface="黑体" panose="02010609060101010101" pitchFamily="49" charset="-122"/>
                <a:cs typeface="黑体" panose="02010609060101010101" pitchFamily="49" charset="-122"/>
              </a:rPr>
              <a:t>标准性: 普遍使用和认可的分类标准和符号集；</a:t>
            </a:r>
            <a:endParaRPr lang="zh-CN" altLang="en-US">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50000"/>
              </a:lnSpc>
              <a:buFont typeface="Arial" panose="020B0604020202020204" pitchFamily="34" charset="0"/>
              <a:buChar char="•"/>
            </a:pPr>
            <a:r>
              <a:rPr lang="zh-CN" altLang="en-US">
                <a:latin typeface="黑体" panose="02010609060101010101" pitchFamily="49" charset="-122"/>
                <a:ea typeface="黑体" panose="02010609060101010101" pitchFamily="49" charset="-122"/>
                <a:cs typeface="黑体" panose="02010609060101010101" pitchFamily="49" charset="-122"/>
              </a:rPr>
              <a:t>兼容性: 与已有资源标记尽量一致，或可转换；</a:t>
            </a:r>
            <a:endParaRPr lang="zh-CN" altLang="en-US">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50000"/>
              </a:lnSpc>
              <a:buFont typeface="Arial" panose="020B0604020202020204" pitchFamily="34" charset="0"/>
              <a:buChar char="•"/>
            </a:pPr>
            <a:r>
              <a:rPr lang="zh-CN" altLang="en-US">
                <a:latin typeface="黑体" panose="02010609060101010101" pitchFamily="49" charset="-122"/>
                <a:ea typeface="黑体" panose="02010609060101010101" pitchFamily="49" charset="-122"/>
                <a:cs typeface="黑体" panose="02010609060101010101" pitchFamily="49" charset="-122"/>
              </a:rPr>
              <a:t>可扩展性：扩充或修改。</a:t>
            </a:r>
            <a:endParaRPr lang="zh-CN" altLang="en-US">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50000"/>
              </a:lnSpc>
              <a:buFont typeface="Arial" panose="020B0604020202020204" pitchFamily="34" charset="0"/>
              <a:buChar char="•"/>
            </a:pPr>
            <a:endParaRPr lang="zh-CN" altLang="en-US">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50000"/>
              </a:lnSpc>
              <a:buFont typeface="Arial" panose="020B0604020202020204" pitchFamily="34" charset="0"/>
              <a:buChar char="•"/>
            </a:pPr>
            <a:r>
              <a:rPr lang="en-US" altLang="zh-CN" b="1">
                <a:latin typeface="黑体" panose="02010609060101010101" pitchFamily="49" charset="-122"/>
                <a:ea typeface="黑体" panose="02010609060101010101" pitchFamily="49" charset="-122"/>
                <a:cs typeface="黑体" panose="02010609060101010101" pitchFamily="49" charset="-122"/>
              </a:rPr>
              <a:t>2 classes:</a:t>
            </a:r>
            <a:endParaRPr lang="en-US" altLang="zh-CN" b="1">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50000"/>
              </a:lnSpc>
              <a:buFont typeface="Arial" panose="020B0604020202020204" pitchFamily="34" charset="0"/>
              <a:buChar char="•"/>
            </a:pPr>
            <a:r>
              <a:rPr lang="zh-CN" altLang="en-US" b="1">
                <a:highlight>
                  <a:srgbClr val="FFFF00"/>
                </a:highlight>
                <a:latin typeface="黑体" panose="02010609060101010101" pitchFamily="49" charset="-122"/>
                <a:ea typeface="黑体" panose="02010609060101010101" pitchFamily="49" charset="-122"/>
                <a:cs typeface="黑体" panose="02010609060101010101" pitchFamily="49" charset="-122"/>
              </a:rPr>
              <a:t>封闭类</a:t>
            </a:r>
            <a:r>
              <a:rPr lang="en-US" altLang="zh-CN" b="1">
                <a:highlight>
                  <a:srgbClr val="FFFF00"/>
                </a:highlight>
                <a:latin typeface="黑体" panose="02010609060101010101" pitchFamily="49" charset="-122"/>
                <a:ea typeface="黑体" panose="02010609060101010101" pitchFamily="49" charset="-122"/>
                <a:cs typeface="黑体" panose="02010609060101010101" pitchFamily="49" charset="-122"/>
              </a:rPr>
              <a:t>closed class</a:t>
            </a:r>
            <a:endParaRPr lang="en-US" altLang="zh-CN" b="1">
              <a:highlight>
                <a:srgbClr val="FFFF00"/>
              </a:highlight>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50000"/>
              </a:lnSpc>
              <a:buFont typeface="Arial" panose="020B0604020202020204" pitchFamily="34" charset="0"/>
              <a:buChar char="•"/>
            </a:pPr>
            <a:r>
              <a:rPr lang="zh-CN" altLang="en-US" b="1">
                <a:highlight>
                  <a:srgbClr val="FFFF00"/>
                </a:highlight>
                <a:latin typeface="黑体" panose="02010609060101010101" pitchFamily="49" charset="-122"/>
                <a:ea typeface="黑体" panose="02010609060101010101" pitchFamily="49" charset="-122"/>
                <a:cs typeface="黑体" panose="02010609060101010101" pitchFamily="49" charset="-122"/>
              </a:rPr>
              <a:t>开放类</a:t>
            </a:r>
            <a:r>
              <a:rPr lang="en-US" altLang="zh-CN" b="1">
                <a:highlight>
                  <a:srgbClr val="FFFF00"/>
                </a:highlight>
                <a:latin typeface="黑体" panose="02010609060101010101" pitchFamily="49" charset="-122"/>
                <a:ea typeface="黑体" panose="02010609060101010101" pitchFamily="49" charset="-122"/>
                <a:cs typeface="黑体" panose="02010609060101010101" pitchFamily="49" charset="-122"/>
              </a:rPr>
              <a:t>open class</a:t>
            </a:r>
            <a:endParaRPr lang="en-US" altLang="zh-CN" b="1">
              <a:highlight>
                <a:srgbClr val="FFFF00"/>
              </a:highlight>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zh-CN" altLang="en-US"/>
              <a:t>discriminative</a:t>
            </a:r>
            <a:r>
              <a:rPr lang="en-US" altLang="zh-CN"/>
              <a:t> model v.s. generative model</a:t>
            </a:r>
            <a:endParaRPr lang="en-US" altLang="zh-CN"/>
          </a:p>
        </p:txBody>
      </p:sp>
      <p:sp>
        <p:nvSpPr>
          <p:cNvPr id="3" name="文本框 2"/>
          <p:cNvSpPr txBox="1"/>
          <p:nvPr/>
        </p:nvSpPr>
        <p:spPr>
          <a:xfrm>
            <a:off x="803275" y="1195705"/>
            <a:ext cx="10881995" cy="4707890"/>
          </a:xfrm>
          <a:prstGeom prst="rect">
            <a:avLst/>
          </a:prstGeom>
          <a:noFill/>
        </p:spPr>
        <p:txBody>
          <a:bodyPr wrap="square" rtlCol="0" anchor="t">
            <a:spAutoFit/>
          </a:bodyPr>
          <a:p>
            <a:pPr>
              <a:lnSpc>
                <a:spcPct val="150000"/>
              </a:lnSpc>
            </a:pPr>
            <a:r>
              <a:rPr lang="zh-CN" altLang="en-US" sz="2200" b="1">
                <a:latin typeface="Calibri" panose="020F0502020204030204" charset="0"/>
                <a:ea typeface="黑体" panose="02010609060101010101" pitchFamily="49" charset="-122"/>
                <a:cs typeface="Calibri" panose="020F0502020204030204" charset="0"/>
              </a:rPr>
              <a:t>1. </a:t>
            </a:r>
            <a:r>
              <a:rPr lang="zh-CN" altLang="en-US" sz="2200" b="1">
                <a:latin typeface="Calibri" panose="020F0502020204030204" charset="0"/>
                <a:ea typeface="黑体" panose="02010609060101010101" pitchFamily="49" charset="-122"/>
                <a:cs typeface="Calibri" panose="020F0502020204030204" charset="0"/>
                <a:sym typeface="+mn-ea"/>
              </a:rPr>
              <a:t>discriminative</a:t>
            </a:r>
            <a:r>
              <a:rPr lang="en-US" altLang="zh-CN" sz="2200" b="1">
                <a:latin typeface="Calibri" panose="020F0502020204030204" charset="0"/>
                <a:ea typeface="黑体" panose="02010609060101010101" pitchFamily="49" charset="-122"/>
                <a:cs typeface="Calibri" panose="020F0502020204030204" charset="0"/>
                <a:sym typeface="+mn-ea"/>
              </a:rPr>
              <a:t> model</a:t>
            </a:r>
            <a:r>
              <a:rPr lang="zh-CN" altLang="en-US" sz="2200" b="1">
                <a:latin typeface="Calibri" panose="020F0502020204030204" charset="0"/>
                <a:ea typeface="黑体" panose="02010609060101010101" pitchFamily="49" charset="-122"/>
                <a:cs typeface="Calibri" panose="020F0502020204030204" charset="0"/>
              </a:rPr>
              <a:t>判别式模型</a:t>
            </a:r>
            <a:r>
              <a:rPr lang="en-US" altLang="zh-CN" sz="2200" b="1">
                <a:latin typeface="Calibri" panose="020F0502020204030204" charset="0"/>
                <a:ea typeface="黑体" panose="02010609060101010101" pitchFamily="49" charset="-122"/>
                <a:cs typeface="Calibri" panose="020F0502020204030204" charset="0"/>
              </a:rPr>
              <a:t>: </a:t>
            </a:r>
            <a:endParaRPr lang="en-US" altLang="zh-CN" sz="2200" b="1">
              <a:latin typeface="Calibri" panose="020F0502020204030204" charset="0"/>
              <a:ea typeface="黑体" panose="02010609060101010101" pitchFamily="49" charset="-122"/>
              <a:cs typeface="Calibri" panose="020F0502020204030204" charset="0"/>
            </a:endParaRPr>
          </a:p>
          <a:p>
            <a:pPr>
              <a:lnSpc>
                <a:spcPct val="150000"/>
              </a:lnSpc>
            </a:pPr>
            <a:r>
              <a:rPr lang="zh-CN" altLang="en-US" sz="2200">
                <a:latin typeface="Calibri" panose="020F0502020204030204" charset="0"/>
                <a:ea typeface="黑体" panose="02010609060101010101" pitchFamily="49" charset="-122"/>
                <a:cs typeface="Calibri" panose="020F0502020204030204" charset="0"/>
              </a:rPr>
              <a:t>比如</a:t>
            </a:r>
            <a:r>
              <a:rPr lang="en-US" altLang="zh-CN" sz="2200">
                <a:latin typeface="Calibri" panose="020F0502020204030204" charset="0"/>
                <a:ea typeface="黑体" panose="02010609060101010101" pitchFamily="49" charset="-122"/>
                <a:cs typeface="Calibri" panose="020F0502020204030204" charset="0"/>
              </a:rPr>
              <a:t>SVM, LR, CRF</a:t>
            </a:r>
            <a:endParaRPr lang="zh-CN" altLang="en-US" sz="2200">
              <a:latin typeface="Calibri" panose="020F0502020204030204" charset="0"/>
              <a:ea typeface="黑体" panose="02010609060101010101" pitchFamily="49" charset="-122"/>
              <a:cs typeface="Calibri" panose="020F0502020204030204" charset="0"/>
            </a:endParaRPr>
          </a:p>
          <a:p>
            <a:pPr>
              <a:lnSpc>
                <a:spcPct val="150000"/>
              </a:lnSpc>
            </a:pPr>
            <a:r>
              <a:rPr lang="zh-CN" altLang="en-US" sz="2200">
                <a:latin typeface="Calibri" panose="020F0502020204030204" charset="0"/>
                <a:ea typeface="黑体" panose="02010609060101010101" pitchFamily="49" charset="-122"/>
                <a:cs typeface="Calibri" panose="020F0502020204030204" charset="0"/>
              </a:rPr>
              <a:t>判别模型是直接</a:t>
            </a:r>
            <a:r>
              <a:rPr lang="zh-CN" altLang="en-US" sz="2200" b="1">
                <a:latin typeface="Calibri" panose="020F0502020204030204" charset="0"/>
                <a:ea typeface="黑体" panose="02010609060101010101" pitchFamily="49" charset="-122"/>
                <a:cs typeface="Calibri" panose="020F0502020204030204" charset="0"/>
              </a:rPr>
              <a:t>对</a:t>
            </a:r>
            <a:r>
              <a:rPr lang="en-US" altLang="zh-CN" sz="2200" b="1">
                <a:latin typeface="Calibri" panose="020F0502020204030204" charset="0"/>
                <a:ea typeface="黑体" panose="02010609060101010101" pitchFamily="49" charset="-122"/>
                <a:cs typeface="Calibri" panose="020F0502020204030204" charset="0"/>
              </a:rPr>
              <a:t>P(Y|X)</a:t>
            </a:r>
            <a:r>
              <a:rPr lang="zh-CN" altLang="en-US" sz="2200" b="1">
                <a:latin typeface="Calibri" panose="020F0502020204030204" charset="0"/>
                <a:ea typeface="黑体" panose="02010609060101010101" pitchFamily="49" charset="-122"/>
                <a:cs typeface="Calibri" panose="020F0502020204030204" charset="0"/>
              </a:rPr>
              <a:t>建模</a:t>
            </a:r>
            <a:r>
              <a:rPr lang="zh-CN" altLang="en-US" sz="2200">
                <a:latin typeface="Calibri" panose="020F0502020204030204" charset="0"/>
                <a:ea typeface="黑体" panose="02010609060101010101" pitchFamily="49" charset="-122"/>
                <a:cs typeface="Calibri" panose="020F0502020204030204" charset="0"/>
              </a:rPr>
              <a:t>，根据X特征来对Y建模训练。</a:t>
            </a:r>
            <a:endParaRPr lang="zh-CN" altLang="en-US" sz="2200">
              <a:latin typeface="Calibri" panose="020F0502020204030204" charset="0"/>
              <a:ea typeface="黑体" panose="02010609060101010101" pitchFamily="49" charset="-122"/>
              <a:cs typeface="Calibri" panose="020F0502020204030204" charset="0"/>
            </a:endParaRPr>
          </a:p>
          <a:p>
            <a:pPr>
              <a:lnSpc>
                <a:spcPct val="150000"/>
              </a:lnSpc>
            </a:pPr>
            <a:r>
              <a:rPr lang="zh-CN" altLang="en-US" sz="2200">
                <a:latin typeface="Calibri" panose="020F0502020204030204" charset="0"/>
                <a:ea typeface="黑体" panose="02010609060101010101" pitchFamily="49" charset="-122"/>
                <a:cs typeface="Calibri" panose="020F0502020204030204" charset="0"/>
              </a:rPr>
              <a:t>确定  </a:t>
            </a:r>
            <a:r>
              <a:rPr lang="en-US" altLang="zh-CN" sz="2200">
                <a:latin typeface="Calibri" panose="020F0502020204030204" charset="0"/>
                <a:ea typeface="黑体" panose="02010609060101010101" pitchFamily="49" charset="-122"/>
                <a:cs typeface="Calibri" panose="020F0502020204030204" charset="0"/>
                <a:sym typeface="+mn-ea"/>
              </a:rPr>
              <a:t>P(Y|X)</a:t>
            </a:r>
            <a:r>
              <a:rPr lang="zh-CN" altLang="en-US" sz="2200">
                <a:latin typeface="Calibri" panose="020F0502020204030204" charset="0"/>
                <a:ea typeface="黑体" panose="02010609060101010101" pitchFamily="49" charset="-122"/>
                <a:cs typeface="Calibri" panose="020F0502020204030204" charset="0"/>
              </a:rPr>
              <a:t>模型里面“复杂映射关系”中的参数，然后拿到新的样本时，根据训练好的模型去推测新的样本标签。</a:t>
            </a:r>
            <a:endParaRPr lang="zh-CN" altLang="en-US" sz="2200">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对</a:t>
            </a:r>
            <a:r>
              <a:rPr lang="en-US" altLang="zh-CN">
                <a:latin typeface="Calibri" panose="020F0502020204030204" charset="0"/>
                <a:ea typeface="黑体" panose="02010609060101010101" pitchFamily="49" charset="-122"/>
                <a:cs typeface="Calibri" panose="020F0502020204030204" charset="0"/>
                <a:sym typeface="+mn-ea"/>
              </a:rPr>
              <a:t>P(Y|X)</a:t>
            </a:r>
            <a:r>
              <a:rPr lang="zh-CN" altLang="en-US">
                <a:latin typeface="Calibri" panose="020F0502020204030204" charset="0"/>
                <a:ea typeface="黑体" panose="02010609060101010101" pitchFamily="49" charset="-122"/>
                <a:cs typeface="Calibri" panose="020F0502020204030204" charset="0"/>
              </a:rPr>
              <a:t>建模；</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对所有的样本只构建一个模型；</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确认总体判别边界；</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观测到输入什么特征，预测最可能的标签；</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判别式的优点是：对数据量要求没生成式的严格，速度快。</a:t>
            </a:r>
            <a:endParaRPr lang="zh-CN" altLang="en-US">
              <a:latin typeface="Calibri" panose="020F0502020204030204" charset="0"/>
              <a:ea typeface="黑体" panose="02010609060101010101" pitchFamily="49" charset="-122"/>
              <a:cs typeface="Calibri" panose="020F050202020403020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a:sym typeface="+mn-ea"/>
              </a:rPr>
              <a:t>discriminative</a:t>
            </a:r>
            <a:r>
              <a:rPr lang="en-US" altLang="zh-CN">
                <a:sym typeface="+mn-ea"/>
              </a:rPr>
              <a:t> model v.s. generative model</a:t>
            </a:r>
            <a:br>
              <a:rPr lang="en-US" altLang="zh-CN"/>
            </a:br>
            <a:endParaRPr lang="zh-CN" altLang="en-US"/>
          </a:p>
        </p:txBody>
      </p:sp>
      <p:sp>
        <p:nvSpPr>
          <p:cNvPr id="4" name="文本框 3"/>
          <p:cNvSpPr txBox="1"/>
          <p:nvPr/>
        </p:nvSpPr>
        <p:spPr>
          <a:xfrm>
            <a:off x="720725" y="1189990"/>
            <a:ext cx="11259185" cy="2630170"/>
          </a:xfrm>
          <a:prstGeom prst="rect">
            <a:avLst/>
          </a:prstGeom>
          <a:noFill/>
        </p:spPr>
        <p:txBody>
          <a:bodyPr wrap="square" rtlCol="0" anchor="t">
            <a:spAutoFit/>
          </a:bodyPr>
          <a:p>
            <a:pPr algn="l">
              <a:lnSpc>
                <a:spcPct val="150000"/>
              </a:lnSpc>
              <a:buClrTx/>
              <a:buSzTx/>
              <a:buNone/>
            </a:pPr>
            <a:r>
              <a:rPr lang="zh-CN" altLang="en-US" sz="2200" b="1">
                <a:latin typeface="Calibri" panose="020F0502020204030204" charset="0"/>
                <a:ea typeface="黑体" panose="02010609060101010101" pitchFamily="49" charset="-122"/>
                <a:cs typeface="Calibri" panose="020F0502020204030204" charset="0"/>
                <a:sym typeface="+mn-ea"/>
              </a:rPr>
              <a:t>2. </a:t>
            </a:r>
            <a:r>
              <a:rPr lang="zh-CN" altLang="en-US" sz="2200" b="1">
                <a:latin typeface="Calibri" panose="020F0502020204030204" charset="0"/>
                <a:ea typeface="黑体" panose="02010609060101010101" pitchFamily="49" charset="-122"/>
                <a:cs typeface="Calibri" panose="020F0502020204030204" charset="0"/>
                <a:sym typeface="+mn-ea"/>
              </a:rPr>
              <a:t>generative model</a:t>
            </a:r>
            <a:r>
              <a:rPr lang="zh-CN" altLang="en-US" sz="2200" b="1">
                <a:latin typeface="Calibri" panose="020F0502020204030204" charset="0"/>
                <a:ea typeface="黑体" panose="02010609060101010101" pitchFamily="49" charset="-122"/>
                <a:cs typeface="Calibri" panose="020F0502020204030204" charset="0"/>
                <a:sym typeface="+mn-ea"/>
              </a:rPr>
              <a:t>生成式模型</a:t>
            </a:r>
            <a:endParaRPr lang="zh-CN" altLang="en-US" sz="2200" b="1">
              <a:latin typeface="Calibri" panose="020F0502020204030204" charset="0"/>
              <a:ea typeface="黑体" panose="02010609060101010101" pitchFamily="49" charset="-122"/>
              <a:cs typeface="Calibri" panose="020F0502020204030204" charset="0"/>
            </a:endParaRPr>
          </a:p>
          <a:p>
            <a:pPr algn="l">
              <a:lnSpc>
                <a:spcPct val="150000"/>
              </a:lnSpc>
              <a:buClrTx/>
              <a:buSzTx/>
              <a:buNone/>
            </a:pPr>
            <a:r>
              <a:rPr lang="zh-CN" altLang="en-US" sz="2200">
                <a:latin typeface="Calibri" panose="020F0502020204030204" charset="0"/>
                <a:ea typeface="黑体" panose="02010609060101010101" pitchFamily="49" charset="-122"/>
                <a:cs typeface="Calibri" panose="020F0502020204030204" charset="0"/>
                <a:sym typeface="+mn-ea"/>
              </a:rPr>
              <a:t>比如NB, LDA, HMM</a:t>
            </a:r>
            <a:endParaRPr lang="zh-CN" altLang="en-US" sz="2200">
              <a:latin typeface="Calibri" panose="020F0502020204030204" charset="0"/>
              <a:ea typeface="黑体" panose="02010609060101010101" pitchFamily="49" charset="-122"/>
              <a:cs typeface="Calibri" panose="020F0502020204030204" charset="0"/>
            </a:endParaRPr>
          </a:p>
          <a:p>
            <a:pPr algn="l">
              <a:lnSpc>
                <a:spcPct val="150000"/>
              </a:lnSpc>
              <a:buClrTx/>
              <a:buSzTx/>
              <a:buNone/>
            </a:pPr>
            <a:r>
              <a:rPr lang="zh-CN" altLang="en-US" sz="2200">
                <a:latin typeface="Calibri" panose="020F0502020204030204" charset="0"/>
                <a:ea typeface="黑体" panose="02010609060101010101" pitchFamily="49" charset="-122"/>
                <a:cs typeface="Calibri" panose="020F0502020204030204" charset="0"/>
              </a:rPr>
              <a:t>在这类的模型训练中，学习到的是</a:t>
            </a:r>
            <a:r>
              <a:rPr lang="zh-CN" altLang="en-US" sz="2200" b="1">
                <a:latin typeface="Calibri" panose="020F0502020204030204" charset="0"/>
                <a:ea typeface="黑体" panose="02010609060101010101" pitchFamily="49" charset="-122"/>
                <a:cs typeface="Calibri" panose="020F0502020204030204" charset="0"/>
              </a:rPr>
              <a:t>X与Y的联合模型</a:t>
            </a:r>
            <a:r>
              <a:rPr lang="zh-CN" altLang="en-US" sz="2200">
                <a:latin typeface="Calibri" panose="020F0502020204030204" charset="0"/>
                <a:ea typeface="黑体" panose="02010609060101010101" pitchFamily="49" charset="-122"/>
                <a:cs typeface="Calibri" panose="020F0502020204030204" charset="0"/>
              </a:rPr>
              <a:t>  ，训练阶段是只对P(X,Y)建模，需要确定维护这个联合概率分布的所有的信息参数。</a:t>
            </a:r>
            <a:r>
              <a:rPr lang="zh-CN" altLang="en-US" sz="2200">
                <a:latin typeface="Calibri" panose="020F0502020204030204" charset="0"/>
                <a:ea typeface="黑体" panose="02010609060101010101" pitchFamily="49" charset="-122"/>
                <a:cs typeface="Calibri" panose="020F0502020204030204" charset="0"/>
                <a:sym typeface="+mn-ea"/>
              </a:rPr>
              <a:t>拿到新的样本时，根据训练好的模型去推测新的样本的P(Y|X)</a:t>
            </a:r>
            <a:r>
              <a:rPr lang="zh-CN" altLang="en-US" sz="2200">
                <a:latin typeface="Calibri" panose="020F0502020204030204" charset="0"/>
                <a:ea typeface="黑体" panose="02010609060101010101" pitchFamily="49" charset="-122"/>
                <a:cs typeface="Calibri" panose="020F0502020204030204" charset="0"/>
              </a:rPr>
              <a:t> ,但这已经不属于建模阶段了。</a:t>
            </a:r>
            <a:endParaRPr lang="zh-CN" altLang="en-US" sz="2200">
              <a:latin typeface="Calibri" panose="020F0502020204030204" charset="0"/>
              <a:ea typeface="黑体" panose="02010609060101010101" pitchFamily="49" charset="-122"/>
              <a:cs typeface="Calibri" panose="020F0502020204030204" charset="0"/>
            </a:endParaRPr>
          </a:p>
        </p:txBody>
      </p:sp>
      <p:sp>
        <p:nvSpPr>
          <p:cNvPr id="6" name="文本框 5"/>
          <p:cNvSpPr txBox="1"/>
          <p:nvPr/>
        </p:nvSpPr>
        <p:spPr>
          <a:xfrm>
            <a:off x="720725" y="3905250"/>
            <a:ext cx="11094085" cy="216852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对P(X,Y) 建模</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对每个标签y</a:t>
            </a:r>
            <a:r>
              <a:rPr lang="zh-CN" altLang="en-US" baseline="-25000">
                <a:latin typeface="Calibri" panose="020F0502020204030204" charset="0"/>
                <a:ea typeface="黑体" panose="02010609060101010101" pitchFamily="49" charset="-122"/>
                <a:cs typeface="Calibri" panose="020F0502020204030204" charset="0"/>
              </a:rPr>
              <a:t>i</a:t>
            </a:r>
            <a:r>
              <a:rPr lang="zh-CN" altLang="en-US">
                <a:latin typeface="Calibri" panose="020F0502020204030204" charset="0"/>
                <a:ea typeface="黑体" panose="02010609060101010101" pitchFamily="49" charset="-122"/>
                <a:cs typeface="Calibri" panose="020F0502020204030204" charset="0"/>
              </a:rPr>
              <a:t>都需要建模，最终选择最优概率的标签为结果，所以没有判别边界。</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中间生成联合分布，并可生成采样数据。</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生成式模型的优点：所包含的信息非常齐全，不仅可以用来输出标签，还可以干其他的事情。</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缺点：需要非常充足的数据量以保证采样到了数据本来的面目，所以速度慢。</a:t>
            </a:r>
            <a:endParaRPr lang="zh-CN" altLang="en-US">
              <a:latin typeface="Calibri" panose="020F0502020204030204" charset="0"/>
              <a:ea typeface="黑体" panose="02010609060101010101" pitchFamily="49" charset="-122"/>
              <a:cs typeface="Calibri" panose="020F050202020403020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p:nvPr/>
        </p:nvSpPr>
        <p:spPr>
          <a:xfrm>
            <a:off x="795655" y="1421130"/>
            <a:ext cx="11303635" cy="4450715"/>
          </a:xfrm>
          <a:prstGeom prst="rect">
            <a:avLst/>
          </a:prstGeom>
        </p:spPr>
        <p:txBody>
          <a:bodyPr vert="horz" wrap="square" lIns="0" tIns="248920" rIns="0" bIns="0" rtlCol="0">
            <a:spAutoFit/>
          </a:bodyPr>
          <a:lstStyle/>
          <a:p>
            <a:pPr marL="355600" indent="-342900">
              <a:lnSpc>
                <a:spcPct val="100000"/>
              </a:lnSpc>
              <a:spcBef>
                <a:spcPts val="1960"/>
              </a:spcBef>
              <a:buFont typeface="Arial" panose="020B0604020202020204" pitchFamily="34" charset="0"/>
              <a:buChar char="•"/>
              <a:tabLst>
                <a:tab pos="462280" algn="l"/>
              </a:tabLst>
            </a:pPr>
            <a:r>
              <a:rPr lang="zh-CN" altLang="en-US" sz="2200">
                <a:latin typeface="Calibri" panose="020F0502020204030204" charset="0"/>
                <a:ea typeface="黑体" panose="02010609060101010101" pitchFamily="49" charset="-122"/>
                <a:cs typeface="Calibri" panose="020F0502020204030204" charset="0"/>
              </a:rPr>
              <a:t>2003年国家863评测部分结果</a:t>
            </a:r>
            <a:endParaRPr lang="zh-CN" altLang="en-US" sz="2200">
              <a:latin typeface="Calibri" panose="020F0502020204030204" charset="0"/>
              <a:ea typeface="黑体" panose="02010609060101010101" pitchFamily="49" charset="-122"/>
              <a:cs typeface="Calibri" panose="020F0502020204030204" charset="0"/>
            </a:endParaRPr>
          </a:p>
          <a:p>
            <a:pPr marL="803910" lvl="1" indent="-342900">
              <a:lnSpc>
                <a:spcPct val="100000"/>
              </a:lnSpc>
              <a:spcBef>
                <a:spcPts val="1615"/>
              </a:spcBef>
              <a:buSzPct val="96000"/>
              <a:buFont typeface="Arial" panose="020B0604020202020204" pitchFamily="34" charset="0"/>
              <a:buChar char="•"/>
              <a:tabLst>
                <a:tab pos="745490" algn="l"/>
              </a:tabLst>
            </a:pPr>
            <a:r>
              <a:rPr lang="zh-CN" altLang="en-US" sz="2200">
                <a:latin typeface="Calibri" panose="020F0502020204030204" charset="0"/>
                <a:ea typeface="黑体" panose="02010609060101010101" pitchFamily="49" charset="-122"/>
                <a:cs typeface="Calibri" panose="020F0502020204030204" charset="0"/>
              </a:rPr>
              <a:t>分词</a:t>
            </a:r>
            <a:endParaRPr lang="zh-CN" altLang="en-US" sz="2200">
              <a:latin typeface="Calibri" panose="020F0502020204030204" charset="0"/>
              <a:ea typeface="黑体" panose="02010609060101010101" pitchFamily="49" charset="-122"/>
              <a:cs typeface="Calibri" panose="020F0502020204030204" charset="0"/>
            </a:endParaRPr>
          </a:p>
          <a:p>
            <a:pPr marL="1062990" lvl="2" indent="-342900">
              <a:lnSpc>
                <a:spcPct val="100000"/>
              </a:lnSpc>
              <a:spcBef>
                <a:spcPts val="1680"/>
              </a:spcBef>
              <a:buSzPct val="96000"/>
              <a:buFont typeface="Arial" panose="020B0604020202020204" pitchFamily="34" charset="0"/>
              <a:buChar char="•"/>
              <a:tabLst>
                <a:tab pos="1179830" algn="l"/>
              </a:tabLst>
            </a:pPr>
            <a:r>
              <a:rPr lang="zh-CN" altLang="en-US" sz="2200">
                <a:latin typeface="Calibri" panose="020F0502020204030204" charset="0"/>
                <a:ea typeface="黑体" panose="02010609060101010101" pitchFamily="49" charset="-122"/>
                <a:cs typeface="Calibri" panose="020F0502020204030204" charset="0"/>
              </a:rPr>
              <a:t>最好成绩： P=93.44%，R=93.69%，F1=93.46%</a:t>
            </a:r>
            <a:endParaRPr lang="zh-CN" altLang="en-US" sz="2200">
              <a:latin typeface="Calibri" panose="020F0502020204030204" charset="0"/>
              <a:ea typeface="黑体" panose="02010609060101010101" pitchFamily="49" charset="-122"/>
              <a:cs typeface="Calibri" panose="020F0502020204030204" charset="0"/>
            </a:endParaRPr>
          </a:p>
          <a:p>
            <a:pPr marL="1242695" lvl="2" indent="-342900">
              <a:lnSpc>
                <a:spcPct val="100000"/>
              </a:lnSpc>
              <a:spcBef>
                <a:spcPts val="1715"/>
              </a:spcBef>
              <a:buSzPct val="96000"/>
              <a:buFont typeface="Arial" panose="020B0604020202020204" pitchFamily="34" charset="0"/>
              <a:buChar char="•"/>
              <a:tabLst>
                <a:tab pos="1267460" algn="l"/>
              </a:tabLst>
            </a:pPr>
            <a:r>
              <a:rPr lang="zh-CN" altLang="en-US" sz="2200">
                <a:latin typeface="Calibri" panose="020F0502020204030204" charset="0"/>
                <a:ea typeface="黑体" panose="02010609060101010101" pitchFamily="49" charset="-122"/>
                <a:cs typeface="Calibri" panose="020F0502020204030204" charset="0"/>
              </a:rPr>
              <a:t>最差成绩：P=91.42% ，R=89.27% ，F1=90.33%</a:t>
            </a:r>
            <a:endParaRPr lang="zh-CN" altLang="en-US" sz="2200">
              <a:latin typeface="Calibri" panose="020F0502020204030204" charset="0"/>
              <a:ea typeface="黑体" panose="02010609060101010101" pitchFamily="49" charset="-122"/>
              <a:cs typeface="Calibri" panose="020F0502020204030204" charset="0"/>
            </a:endParaRPr>
          </a:p>
          <a:p>
            <a:pPr marL="803910" lvl="1" indent="-342900" algn="l">
              <a:lnSpc>
                <a:spcPct val="100000"/>
              </a:lnSpc>
              <a:spcBef>
                <a:spcPts val="1615"/>
              </a:spcBef>
              <a:buClrTx/>
              <a:buSzPct val="96000"/>
              <a:buFont typeface="Arial" panose="020B0604020202020204" pitchFamily="34" charset="0"/>
              <a:buChar char="•"/>
              <a:tabLst>
                <a:tab pos="745490" algn="l"/>
              </a:tabLst>
            </a:pPr>
            <a:r>
              <a:rPr lang="zh-CN" altLang="en-US" sz="2200">
                <a:latin typeface="Calibri" panose="020F0502020204030204" charset="0"/>
                <a:ea typeface="黑体" panose="02010609060101010101" pitchFamily="49" charset="-122"/>
                <a:cs typeface="Calibri" panose="020F0502020204030204" charset="0"/>
              </a:rPr>
              <a:t>词性标注</a:t>
            </a:r>
            <a:endParaRPr lang="zh-CN" altLang="en-US" sz="2200">
              <a:latin typeface="Calibri" panose="020F0502020204030204" charset="0"/>
              <a:ea typeface="黑体" panose="02010609060101010101" pitchFamily="49" charset="-122"/>
              <a:cs typeface="Calibri" panose="020F0502020204030204" charset="0"/>
            </a:endParaRPr>
          </a:p>
          <a:p>
            <a:pPr marL="1167765" lvl="2" indent="-342900">
              <a:lnSpc>
                <a:spcPct val="100000"/>
              </a:lnSpc>
              <a:spcBef>
                <a:spcPts val="1685"/>
              </a:spcBef>
              <a:buSzPct val="96000"/>
              <a:buFont typeface="Arial" panose="020B0604020202020204" pitchFamily="34" charset="0"/>
              <a:buChar char="•"/>
              <a:tabLst>
                <a:tab pos="735965" algn="l"/>
              </a:tabLst>
            </a:pPr>
            <a:r>
              <a:rPr lang="zh-CN" altLang="en-US" sz="2200">
                <a:latin typeface="Calibri" panose="020F0502020204030204" charset="0"/>
                <a:ea typeface="黑体" panose="02010609060101010101" pitchFamily="49" charset="-122"/>
                <a:cs typeface="Calibri" panose="020F0502020204030204" charset="0"/>
                <a:sym typeface="+mn-ea"/>
              </a:rPr>
              <a:t>最好成绩： P = 87.47%，R=87.52%，F1=87.50%</a:t>
            </a:r>
            <a:endParaRPr lang="zh-CN" altLang="en-US" sz="2200">
              <a:latin typeface="Calibri" panose="020F0502020204030204" charset="0"/>
              <a:ea typeface="黑体" panose="02010609060101010101" pitchFamily="49" charset="-122"/>
              <a:cs typeface="Calibri" panose="020F0502020204030204" charset="0"/>
            </a:endParaRPr>
          </a:p>
          <a:p>
            <a:pPr marL="1256030" lvl="2" indent="-342900">
              <a:lnSpc>
                <a:spcPct val="100000"/>
              </a:lnSpc>
              <a:spcBef>
                <a:spcPts val="1720"/>
              </a:spcBef>
              <a:buSzPct val="96000"/>
              <a:buFont typeface="Arial" panose="020B0604020202020204" pitchFamily="34" charset="0"/>
              <a:buChar char="•"/>
              <a:tabLst>
                <a:tab pos="735965" algn="l"/>
              </a:tabLst>
            </a:pPr>
            <a:r>
              <a:rPr lang="zh-CN" altLang="en-US" sz="2200">
                <a:latin typeface="Calibri" panose="020F0502020204030204" charset="0"/>
                <a:ea typeface="黑体" panose="02010609060101010101" pitchFamily="49" charset="-122"/>
                <a:cs typeface="Calibri" panose="020F0502020204030204" charset="0"/>
                <a:sym typeface="+mn-ea"/>
              </a:rPr>
              <a:t>最差成绩：P = 68.65% ，R=68.99% ，F1=68.82%</a:t>
            </a:r>
            <a:endParaRPr lang="zh-CN" altLang="en-US" sz="2200">
              <a:latin typeface="Calibri" panose="020F0502020204030204" charset="0"/>
              <a:ea typeface="黑体" panose="02010609060101010101" pitchFamily="49" charset="-122"/>
              <a:cs typeface="Calibri" panose="020F0502020204030204" charset="0"/>
            </a:endParaRPr>
          </a:p>
          <a:p>
            <a:pPr marL="803910" lvl="1" indent="-342900" algn="l">
              <a:lnSpc>
                <a:spcPct val="100000"/>
              </a:lnSpc>
              <a:spcBef>
                <a:spcPts val="1615"/>
              </a:spcBef>
              <a:buClrTx/>
              <a:buSzPct val="96000"/>
              <a:buFont typeface="Arial" panose="020B0604020202020204" pitchFamily="34" charset="0"/>
              <a:buChar char="•"/>
              <a:tabLst>
                <a:tab pos="745490" algn="l"/>
              </a:tabLst>
            </a:pPr>
            <a:endParaRPr lang="zh-CN" altLang="en-US" sz="2200">
              <a:latin typeface="Calibri" panose="020F0502020204030204" charset="0"/>
              <a:ea typeface="黑体" panose="02010609060101010101" pitchFamily="49" charset="-122"/>
              <a:cs typeface="Calibri" panose="020F0502020204030204" charset="0"/>
            </a:endParaRPr>
          </a:p>
        </p:txBody>
      </p:sp>
      <p:sp>
        <p:nvSpPr>
          <p:cNvPr id="14" name="object 14"/>
          <p:cNvSpPr/>
          <p:nvPr/>
        </p:nvSpPr>
        <p:spPr>
          <a:xfrm>
            <a:off x="4757927" y="38435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5" name="object 15"/>
          <p:cNvSpPr/>
          <p:nvPr/>
        </p:nvSpPr>
        <p:spPr>
          <a:xfrm>
            <a:off x="4757927" y="40721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6" name="object 16"/>
          <p:cNvSpPr/>
          <p:nvPr/>
        </p:nvSpPr>
        <p:spPr>
          <a:xfrm>
            <a:off x="5443728" y="40721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7" name="object 17"/>
          <p:cNvSpPr/>
          <p:nvPr/>
        </p:nvSpPr>
        <p:spPr>
          <a:xfrm>
            <a:off x="5443728" y="43007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8" name="object 18"/>
          <p:cNvSpPr/>
          <p:nvPr/>
        </p:nvSpPr>
        <p:spPr>
          <a:xfrm>
            <a:off x="6129528" y="38435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9" name="object 19"/>
          <p:cNvSpPr/>
          <p:nvPr/>
        </p:nvSpPr>
        <p:spPr>
          <a:xfrm>
            <a:off x="6129528" y="40721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20" name="object 20"/>
          <p:cNvSpPr/>
          <p:nvPr/>
        </p:nvSpPr>
        <p:spPr>
          <a:xfrm>
            <a:off x="6129528" y="43007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21" name="object 21"/>
          <p:cNvSpPr/>
          <p:nvPr/>
        </p:nvSpPr>
        <p:spPr>
          <a:xfrm>
            <a:off x="6129528" y="4523232"/>
            <a:ext cx="0" cy="12700"/>
          </a:xfrm>
          <a:custGeom>
            <a:avLst/>
            <a:gdLst/>
            <a:ahLst/>
            <a:cxnLst/>
            <a:rect l="l" t="t" r="r" b="b"/>
            <a:pathLst>
              <a:path h="12700">
                <a:moveTo>
                  <a:pt x="0" y="12192"/>
                </a:moveTo>
                <a:lnTo>
                  <a:pt x="0" y="0"/>
                </a:lnTo>
                <a:lnTo>
                  <a:pt x="0" y="12192"/>
                </a:lnTo>
                <a:close/>
              </a:path>
            </a:pathLst>
          </a:custGeom>
          <a:solidFill>
            <a:srgbClr val="000000"/>
          </a:solidFill>
        </p:spPr>
        <p:txBody>
          <a:bodyPr wrap="square" lIns="0" tIns="0" rIns="0" bIns="0" rtlCol="0"/>
          <a:lstStyle/>
          <a:p/>
        </p:txBody>
      </p:sp>
      <p:sp>
        <p:nvSpPr>
          <p:cNvPr id="22" name="object 22"/>
          <p:cNvSpPr/>
          <p:nvPr/>
        </p:nvSpPr>
        <p:spPr>
          <a:xfrm>
            <a:off x="6129528" y="4523232"/>
            <a:ext cx="0" cy="12700"/>
          </a:xfrm>
          <a:custGeom>
            <a:avLst/>
            <a:gdLst/>
            <a:ahLst/>
            <a:cxnLst/>
            <a:rect l="l" t="t" r="r" b="b"/>
            <a:pathLst>
              <a:path h="12700">
                <a:moveTo>
                  <a:pt x="0" y="12192"/>
                </a:moveTo>
                <a:lnTo>
                  <a:pt x="0" y="0"/>
                </a:lnTo>
                <a:lnTo>
                  <a:pt x="0" y="12192"/>
                </a:lnTo>
                <a:close/>
              </a:path>
            </a:pathLst>
          </a:custGeom>
          <a:solidFill>
            <a:srgbClr val="000000"/>
          </a:solidFill>
        </p:spPr>
        <p:txBody>
          <a:bodyPr wrap="square" lIns="0" tIns="0" rIns="0" bIns="0" rtlCol="0"/>
          <a:lstStyle/>
          <a:p/>
        </p:txBody>
      </p:sp>
      <p:sp>
        <p:nvSpPr>
          <p:cNvPr id="26" name="标题 25"/>
          <p:cNvSpPr>
            <a:spLocks noGrp="1"/>
          </p:cNvSpPr>
          <p:nvPr>
            <p:ph type="title"/>
          </p:nvPr>
        </p:nvSpPr>
        <p:spPr>
          <a:xfrm>
            <a:off x="704214" y="392431"/>
            <a:ext cx="10850563" cy="1028699"/>
          </a:xfrm>
        </p:spPr>
        <p:txBody>
          <a:bodyPr/>
          <a:p>
            <a:pPr algn="l" eaLnBrk="0" fontAlgn="base" hangingPunct="0">
              <a:buClrTx/>
              <a:buSzTx/>
              <a:buFontTx/>
            </a:pPr>
            <a:r>
              <a:rPr lang="zh-CN" altLang="en-US" sz="2400">
                <a:solidFill>
                  <a:schemeClr val="tx1">
                    <a:lumMod val="85000"/>
                    <a:lumOff val="15000"/>
                  </a:schemeClr>
                </a:solidFill>
                <a:latin typeface="微软雅黑" panose="020B0503020204020204" pitchFamily="34" charset="-122"/>
                <a:ea typeface="微软雅黑" panose="020B0503020204020204" pitchFamily="34" charset="-122"/>
                <a:cs typeface="+mn-cs"/>
              </a:rPr>
              <a:t>分词与词性标注技术水平</a:t>
            </a:r>
            <a:endParaRPr lang="zh-CN" altLang="en-US" sz="240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p:nvPr/>
        </p:nvSpPr>
        <p:spPr>
          <a:xfrm>
            <a:off x="1985365" y="1468958"/>
            <a:ext cx="7813675" cy="350520"/>
          </a:xfrm>
          <a:prstGeom prst="rect">
            <a:avLst/>
          </a:prstGeom>
        </p:spPr>
        <p:txBody>
          <a:bodyPr vert="horz" wrap="square" lIns="0" tIns="12065" rIns="0" bIns="0" rtlCol="0">
            <a:spAutoFit/>
          </a:bodyPr>
          <a:lstStyle/>
          <a:p>
            <a:pPr marL="354965" indent="-342900">
              <a:lnSpc>
                <a:spcPct val="100000"/>
              </a:lnSpc>
              <a:spcBef>
                <a:spcPts val="95"/>
              </a:spcBef>
              <a:buFont typeface="Arial" panose="020B0604020202020204" pitchFamily="34" charset="0"/>
              <a:buChar char="•"/>
              <a:tabLst>
                <a:tab pos="444500" algn="l"/>
              </a:tabLst>
            </a:pPr>
            <a:r>
              <a:rPr lang="zh-CN" altLang="en-US" sz="2200">
                <a:latin typeface="Calibri" panose="020F0502020204030204" charset="0"/>
                <a:ea typeface="黑体" panose="02010609060101010101" pitchFamily="49" charset="-122"/>
                <a:cs typeface="Calibri" panose="020F0502020204030204" charset="0"/>
              </a:rPr>
              <a:t>2005年SIGHAN 汉语分词评测结果(使用MSR语料)</a:t>
            </a:r>
            <a:endParaRPr lang="zh-CN" altLang="en-US" sz="2200">
              <a:latin typeface="Calibri" panose="020F0502020204030204" charset="0"/>
              <a:ea typeface="黑体" panose="02010609060101010101" pitchFamily="49" charset="-122"/>
              <a:cs typeface="Calibri" panose="020F0502020204030204" charset="0"/>
            </a:endParaRPr>
          </a:p>
        </p:txBody>
      </p:sp>
      <p:sp>
        <p:nvSpPr>
          <p:cNvPr id="14" name="object 14"/>
          <p:cNvSpPr/>
          <p:nvPr/>
        </p:nvSpPr>
        <p:spPr>
          <a:xfrm>
            <a:off x="4757927" y="38435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5" name="object 15"/>
          <p:cNvSpPr/>
          <p:nvPr/>
        </p:nvSpPr>
        <p:spPr>
          <a:xfrm>
            <a:off x="4757927" y="40721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6" name="object 16"/>
          <p:cNvSpPr/>
          <p:nvPr/>
        </p:nvSpPr>
        <p:spPr>
          <a:xfrm>
            <a:off x="5443728" y="40721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7" name="object 17"/>
          <p:cNvSpPr/>
          <p:nvPr/>
        </p:nvSpPr>
        <p:spPr>
          <a:xfrm>
            <a:off x="5443728" y="43007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8" name="object 18"/>
          <p:cNvSpPr/>
          <p:nvPr/>
        </p:nvSpPr>
        <p:spPr>
          <a:xfrm>
            <a:off x="6129528" y="38435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9" name="object 19"/>
          <p:cNvSpPr/>
          <p:nvPr/>
        </p:nvSpPr>
        <p:spPr>
          <a:xfrm>
            <a:off x="6129528" y="40721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20" name="object 20"/>
          <p:cNvSpPr/>
          <p:nvPr/>
        </p:nvSpPr>
        <p:spPr>
          <a:xfrm>
            <a:off x="6129528" y="43007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21" name="object 21"/>
          <p:cNvSpPr/>
          <p:nvPr/>
        </p:nvSpPr>
        <p:spPr>
          <a:xfrm>
            <a:off x="6129528" y="4523232"/>
            <a:ext cx="0" cy="12700"/>
          </a:xfrm>
          <a:custGeom>
            <a:avLst/>
            <a:gdLst/>
            <a:ahLst/>
            <a:cxnLst/>
            <a:rect l="l" t="t" r="r" b="b"/>
            <a:pathLst>
              <a:path h="12700">
                <a:moveTo>
                  <a:pt x="0" y="12192"/>
                </a:moveTo>
                <a:lnTo>
                  <a:pt x="0" y="0"/>
                </a:lnTo>
                <a:lnTo>
                  <a:pt x="0" y="12192"/>
                </a:lnTo>
                <a:close/>
              </a:path>
            </a:pathLst>
          </a:custGeom>
          <a:solidFill>
            <a:srgbClr val="000000"/>
          </a:solidFill>
        </p:spPr>
        <p:txBody>
          <a:bodyPr wrap="square" lIns="0" tIns="0" rIns="0" bIns="0" rtlCol="0"/>
          <a:lstStyle/>
          <a:p/>
        </p:txBody>
      </p:sp>
      <p:sp>
        <p:nvSpPr>
          <p:cNvPr id="22" name="object 22"/>
          <p:cNvSpPr/>
          <p:nvPr/>
        </p:nvSpPr>
        <p:spPr>
          <a:xfrm>
            <a:off x="6129528" y="4523232"/>
            <a:ext cx="0" cy="12700"/>
          </a:xfrm>
          <a:custGeom>
            <a:avLst/>
            <a:gdLst/>
            <a:ahLst/>
            <a:cxnLst/>
            <a:rect l="l" t="t" r="r" b="b"/>
            <a:pathLst>
              <a:path h="12700">
                <a:moveTo>
                  <a:pt x="0" y="12192"/>
                </a:moveTo>
                <a:lnTo>
                  <a:pt x="0" y="0"/>
                </a:lnTo>
                <a:lnTo>
                  <a:pt x="0" y="12192"/>
                </a:lnTo>
                <a:close/>
              </a:path>
            </a:pathLst>
          </a:custGeom>
          <a:solidFill>
            <a:srgbClr val="000000"/>
          </a:solidFill>
        </p:spPr>
        <p:txBody>
          <a:bodyPr wrap="square" lIns="0" tIns="0" rIns="0" bIns="0" rtlCol="0"/>
          <a:lstStyle/>
          <a:p/>
        </p:txBody>
      </p:sp>
      <p:graphicFrame>
        <p:nvGraphicFramePr>
          <p:cNvPr id="23" name="object 23"/>
          <p:cNvGraphicFramePr>
            <a:graphicFrameLocks noGrp="1"/>
          </p:cNvGraphicFramePr>
          <p:nvPr/>
        </p:nvGraphicFramePr>
        <p:xfrm>
          <a:off x="1841500" y="2343150"/>
          <a:ext cx="8371205" cy="3079750"/>
        </p:xfrm>
        <a:graphic>
          <a:graphicData uri="http://schemas.openxmlformats.org/drawingml/2006/table">
            <a:tbl>
              <a:tblPr firstRow="1" bandRow="1">
                <a:tableStyleId>{2D5ABB26-0587-4C30-8999-92F81FD0307C}</a:tableStyleId>
              </a:tblPr>
              <a:tblGrid>
                <a:gridCol w="1501775"/>
                <a:gridCol w="1007745"/>
                <a:gridCol w="1425575"/>
                <a:gridCol w="1215390"/>
                <a:gridCol w="1073785"/>
                <a:gridCol w="1072515"/>
                <a:gridCol w="1074420"/>
              </a:tblGrid>
              <a:tr h="505460">
                <a:tc rowSpan="2">
                  <a:txBody>
                    <a:bodyPr/>
                    <a:lstStyle/>
                    <a:p>
                      <a:pPr>
                        <a:lnSpc>
                          <a:spcPct val="100000"/>
                        </a:lnSpc>
                        <a:spcBef>
                          <a:spcPts val="45"/>
                        </a:spcBef>
                      </a:pPr>
                      <a:endParaRPr sz="2300">
                        <a:latin typeface="Times New Roman" panose="02020603050405020304"/>
                        <a:cs typeface="Times New Roman" panose="02020603050405020304"/>
                      </a:endParaRPr>
                    </a:p>
                    <a:p>
                      <a:pPr marL="135890">
                        <a:lnSpc>
                          <a:spcPct val="100000"/>
                        </a:lnSpc>
                      </a:pPr>
                      <a:r>
                        <a:rPr sz="2400" b="1" spc="10" dirty="0">
                          <a:latin typeface="Microsoft JhengHei" panose="020B0604030504040204" charset="-120"/>
                          <a:cs typeface="Microsoft JhengHei" panose="020B0604030504040204" charset="-120"/>
                        </a:rPr>
                        <a:t>评测方式</a:t>
                      </a:r>
                      <a:endParaRPr sz="2400">
                        <a:latin typeface="Microsoft JhengHei" panose="020B0604030504040204" charset="-120"/>
                        <a:cs typeface="Microsoft JhengHei" panose="020B0604030504040204" charset="-120"/>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marL="195580" marR="188595">
                        <a:lnSpc>
                          <a:spcPct val="100000"/>
                        </a:lnSpc>
                        <a:spcBef>
                          <a:spcPts val="1225"/>
                        </a:spcBef>
                      </a:pPr>
                      <a:r>
                        <a:rPr sz="2400" b="1" spc="10" dirty="0">
                          <a:latin typeface="Microsoft JhengHei" panose="020B0604030504040204" charset="-120"/>
                          <a:cs typeface="Microsoft JhengHei" panose="020B0604030504040204" charset="-120"/>
                        </a:rPr>
                        <a:t>系统 </a:t>
                      </a:r>
                      <a:r>
                        <a:rPr sz="2400" b="1" spc="5" dirty="0">
                          <a:latin typeface="Microsoft JhengHei" panose="020B0604030504040204" charset="-120"/>
                          <a:cs typeface="Microsoft JhengHei" panose="020B0604030504040204" charset="-120"/>
                        </a:rPr>
                        <a:t>排名</a:t>
                      </a:r>
                      <a:endParaRPr sz="2400">
                        <a:latin typeface="Microsoft JhengHei" panose="020B0604030504040204" charset="-120"/>
                        <a:cs typeface="Microsoft JhengHei" panose="020B0604030504040204" charset="-120"/>
                      </a:endParaRPr>
                    </a:p>
                  </a:txBody>
                  <a:tcPr marL="0" marR="0" marT="155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gridSpan="5">
                  <a:txBody>
                    <a:bodyPr/>
                    <a:lstStyle/>
                    <a:p>
                      <a:pPr algn="ctr">
                        <a:lnSpc>
                          <a:spcPct val="100000"/>
                        </a:lnSpc>
                        <a:spcBef>
                          <a:spcPts val="330"/>
                        </a:spcBef>
                      </a:pPr>
                      <a:r>
                        <a:rPr sz="2400" b="1" spc="10" dirty="0">
                          <a:latin typeface="Microsoft JhengHei" panose="020B0604030504040204" charset="-120"/>
                          <a:cs typeface="Microsoft JhengHei" panose="020B0604030504040204" charset="-120"/>
                        </a:rPr>
                        <a:t>性能指标</a:t>
                      </a:r>
                      <a:endParaRPr sz="2400">
                        <a:latin typeface="Microsoft JhengHei" panose="020B0604030504040204" charset="-120"/>
                        <a:cs typeface="Microsoft JhengHei" panose="020B0604030504040204" charset="-120"/>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cPr marL="0" marR="0" marT="0" marB="0"/>
                </a:tc>
                <a:tc hMerge="1">
                  <a:tcPr marL="0" marR="0" marT="0" marB="0"/>
                </a:tc>
                <a:tc hMerge="1">
                  <a:tcPr marL="0" marR="0" marT="0" marB="0"/>
                </a:tc>
                <a:tc hMerge="1">
                  <a:tcPr marL="0" marR="0" marT="0" marB="0"/>
                </a:tc>
              </a:tr>
              <a:tr h="556260">
                <a:tc vMerge="1">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cPr marL="0" marR="0" marT="155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710"/>
                        </a:spcBef>
                      </a:pPr>
                      <a:r>
                        <a:rPr sz="2400" b="1" spc="10" dirty="0">
                          <a:latin typeface="Microsoft JhengHei" panose="020B0604030504040204" charset="-120"/>
                          <a:cs typeface="Microsoft JhengHei" panose="020B0604030504040204" charset="-120"/>
                        </a:rPr>
                        <a:t>召回率</a:t>
                      </a:r>
                      <a:endParaRPr sz="2400">
                        <a:latin typeface="Microsoft JhengHei" panose="020B0604030504040204" charset="-120"/>
                        <a:cs typeface="Microsoft JhengHei" panose="020B0604030504040204" charset="-120"/>
                      </a:endParaRPr>
                    </a:p>
                  </a:txBody>
                  <a:tcPr marL="0" marR="0" marT="901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710"/>
                        </a:spcBef>
                      </a:pPr>
                      <a:r>
                        <a:rPr sz="2400" b="1" spc="10" dirty="0">
                          <a:latin typeface="Microsoft JhengHei" panose="020B0604030504040204" charset="-120"/>
                          <a:cs typeface="Microsoft JhengHei" panose="020B0604030504040204" charset="-120"/>
                        </a:rPr>
                        <a:t>精确率</a:t>
                      </a:r>
                      <a:endParaRPr sz="2400">
                        <a:latin typeface="Microsoft JhengHei" panose="020B0604030504040204" charset="-120"/>
                        <a:cs typeface="Microsoft JhengHei" panose="020B0604030504040204" charset="-120"/>
                      </a:endParaRPr>
                    </a:p>
                  </a:txBody>
                  <a:tcPr marL="0" marR="0" marT="901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20"/>
                        </a:spcBef>
                      </a:pPr>
                      <a:r>
                        <a:rPr sz="2000" b="1" i="1" spc="-5" dirty="0">
                          <a:latin typeface="Times New Roman" panose="02020603050405020304"/>
                          <a:cs typeface="Times New Roman" panose="02020603050405020304"/>
                        </a:rPr>
                        <a:t>F</a:t>
                      </a:r>
                      <a:r>
                        <a:rPr sz="2000" b="1" spc="-5" dirty="0">
                          <a:latin typeface="Times New Roman" panose="02020603050405020304"/>
                          <a:cs typeface="Times New Roman" panose="02020603050405020304"/>
                        </a:rPr>
                        <a:t>1</a:t>
                      </a:r>
                      <a:endParaRPr sz="2000">
                        <a:latin typeface="Times New Roman" panose="02020603050405020304"/>
                        <a:cs typeface="Times New Roman" panose="02020603050405020304"/>
                      </a:endParaRPr>
                    </a:p>
                  </a:txBody>
                  <a:tcPr marL="0" marR="0" marT="1168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1505"/>
                        </a:spcBef>
                      </a:pPr>
                      <a:r>
                        <a:rPr sz="3000" b="1" i="1" spc="22" baseline="17000" dirty="0">
                          <a:latin typeface="Times New Roman" panose="02020603050405020304"/>
                          <a:cs typeface="Times New Roman" panose="02020603050405020304"/>
                        </a:rPr>
                        <a:t>R</a:t>
                      </a:r>
                      <a:r>
                        <a:rPr sz="1300" b="1" spc="15" dirty="0">
                          <a:latin typeface="Times New Roman" panose="02020603050405020304"/>
                          <a:cs typeface="Times New Roman" panose="02020603050405020304"/>
                        </a:rPr>
                        <a:t>oov</a:t>
                      </a:r>
                      <a:endParaRPr sz="1300">
                        <a:latin typeface="Times New Roman" panose="02020603050405020304"/>
                        <a:cs typeface="Times New Roman" panose="02020603050405020304"/>
                      </a:endParaRPr>
                    </a:p>
                  </a:txBody>
                  <a:tcPr marL="0" marR="0" marT="1911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1505"/>
                        </a:spcBef>
                      </a:pPr>
                      <a:r>
                        <a:rPr sz="3000" b="1" i="1" spc="7" baseline="17000" dirty="0">
                          <a:latin typeface="Times New Roman" panose="02020603050405020304"/>
                          <a:cs typeface="Times New Roman" panose="02020603050405020304"/>
                        </a:rPr>
                        <a:t>R</a:t>
                      </a:r>
                      <a:r>
                        <a:rPr sz="1300" b="1" spc="5" dirty="0">
                          <a:latin typeface="Times New Roman" panose="02020603050405020304"/>
                          <a:cs typeface="Times New Roman" panose="02020603050405020304"/>
                        </a:rPr>
                        <a:t>iv</a:t>
                      </a:r>
                      <a:endParaRPr sz="1300">
                        <a:latin typeface="Times New Roman" panose="02020603050405020304"/>
                        <a:cs typeface="Times New Roman" panose="02020603050405020304"/>
                      </a:endParaRPr>
                    </a:p>
                  </a:txBody>
                  <a:tcPr marL="0" marR="0" marT="1911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04825">
                <a:tc rowSpan="2">
                  <a:txBody>
                    <a:bodyPr/>
                    <a:lstStyle/>
                    <a:p>
                      <a:pPr>
                        <a:lnSpc>
                          <a:spcPct val="100000"/>
                        </a:lnSpc>
                        <a:spcBef>
                          <a:spcPts val="20"/>
                        </a:spcBef>
                      </a:pPr>
                      <a:endParaRPr sz="2150">
                        <a:latin typeface="Times New Roman" panose="02020603050405020304"/>
                        <a:cs typeface="Times New Roman" panose="02020603050405020304"/>
                      </a:endParaRPr>
                    </a:p>
                    <a:p>
                      <a:pPr marL="135890">
                        <a:lnSpc>
                          <a:spcPct val="100000"/>
                        </a:lnSpc>
                      </a:pPr>
                      <a:r>
                        <a:rPr sz="2400" b="1" spc="5" dirty="0">
                          <a:latin typeface="Microsoft JhengHei" panose="020B0604030504040204" charset="-120"/>
                          <a:cs typeface="Microsoft JhengHei" panose="020B0604030504040204" charset="-120"/>
                        </a:rPr>
                        <a:t>封闭测试</a:t>
                      </a:r>
                      <a:endParaRPr sz="2400">
                        <a:latin typeface="Microsoft JhengHei" panose="020B0604030504040204" charset="-120"/>
                        <a:cs typeface="Microsoft JhengHei" panose="020B0604030504040204" charset="-120"/>
                      </a:endParaRPr>
                    </a:p>
                  </a:txBody>
                  <a:tcPr marL="0" marR="0" marT="25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10"/>
                        </a:spcBef>
                      </a:pPr>
                      <a:r>
                        <a:rPr sz="2400" b="1" spc="10" dirty="0">
                          <a:latin typeface="Microsoft JhengHei" panose="020B0604030504040204" charset="-120"/>
                          <a:cs typeface="Microsoft JhengHei" panose="020B0604030504040204" charset="-120"/>
                        </a:rPr>
                        <a:t>最好</a:t>
                      </a:r>
                      <a:endParaRPr sz="2400">
                        <a:latin typeface="Microsoft JhengHei" panose="020B0604030504040204" charset="-120"/>
                        <a:cs typeface="Microsoft JhengHei" panose="020B0604030504040204" charset="-120"/>
                      </a:endParaRPr>
                    </a:p>
                  </a:txBody>
                  <a:tcPr marL="0" marR="0" marT="6476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0"/>
                        </a:spcBef>
                      </a:pPr>
                      <a:r>
                        <a:rPr sz="2000" b="1" dirty="0">
                          <a:latin typeface="Times New Roman" panose="02020603050405020304"/>
                          <a:cs typeface="Times New Roman" panose="02020603050405020304"/>
                        </a:rPr>
                        <a:t>0.962</a:t>
                      </a:r>
                      <a:endParaRPr sz="2000">
                        <a:latin typeface="Times New Roman" panose="02020603050405020304"/>
                        <a:cs typeface="Times New Roman" panose="02020603050405020304"/>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0"/>
                        </a:spcBef>
                      </a:pPr>
                      <a:r>
                        <a:rPr sz="2000" b="1" dirty="0">
                          <a:latin typeface="Times New Roman" panose="02020603050405020304"/>
                          <a:cs typeface="Times New Roman" panose="02020603050405020304"/>
                        </a:rPr>
                        <a:t>0.966</a:t>
                      </a:r>
                      <a:endParaRPr sz="2000">
                        <a:latin typeface="Times New Roman" panose="02020603050405020304"/>
                        <a:cs typeface="Times New Roman" panose="02020603050405020304"/>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0"/>
                        </a:spcBef>
                      </a:pPr>
                      <a:r>
                        <a:rPr sz="2000" b="1" dirty="0">
                          <a:latin typeface="Times New Roman" panose="02020603050405020304"/>
                          <a:cs typeface="Times New Roman" panose="02020603050405020304"/>
                        </a:rPr>
                        <a:t>0.964</a:t>
                      </a:r>
                      <a:endParaRPr sz="2000">
                        <a:latin typeface="Times New Roman" panose="02020603050405020304"/>
                        <a:cs typeface="Times New Roman" panose="02020603050405020304"/>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0"/>
                        </a:spcBef>
                      </a:pPr>
                      <a:r>
                        <a:rPr sz="2000" b="1" dirty="0">
                          <a:latin typeface="Times New Roman" panose="02020603050405020304"/>
                          <a:cs typeface="Times New Roman" panose="02020603050405020304"/>
                        </a:rPr>
                        <a:t>0.717</a:t>
                      </a:r>
                      <a:endParaRPr sz="2000">
                        <a:latin typeface="Times New Roman" panose="02020603050405020304"/>
                        <a:cs typeface="Times New Roman" panose="02020603050405020304"/>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300"/>
                        </a:spcBef>
                      </a:pPr>
                      <a:r>
                        <a:rPr sz="2000" b="1" dirty="0">
                          <a:latin typeface="Times New Roman" panose="02020603050405020304"/>
                          <a:cs typeface="Times New Roman" panose="02020603050405020304"/>
                        </a:rPr>
                        <a:t>0.968</a:t>
                      </a:r>
                      <a:endParaRPr sz="2000">
                        <a:latin typeface="Times New Roman" panose="02020603050405020304"/>
                        <a:cs typeface="Times New Roman" panose="02020603050405020304"/>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05460">
                <a:tc vMerge="1">
                  <a:tcPr marL="0" marR="0" marT="25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10"/>
                        </a:spcBef>
                      </a:pPr>
                      <a:r>
                        <a:rPr sz="2400" b="1" spc="10" dirty="0">
                          <a:latin typeface="Microsoft JhengHei" panose="020B0604030504040204" charset="-120"/>
                          <a:cs typeface="Microsoft JhengHei" panose="020B0604030504040204" charset="-120"/>
                        </a:rPr>
                        <a:t>最差</a:t>
                      </a:r>
                      <a:endParaRPr sz="2400">
                        <a:latin typeface="Microsoft JhengHei" panose="020B0604030504040204" charset="-120"/>
                        <a:cs typeface="Microsoft JhengHei" panose="020B0604030504040204" charset="-120"/>
                      </a:endParaRPr>
                    </a:p>
                  </a:txBody>
                  <a:tcPr marL="0" marR="0" marT="6476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0"/>
                        </a:spcBef>
                      </a:pPr>
                      <a:r>
                        <a:rPr sz="2000" b="1" dirty="0">
                          <a:latin typeface="Times New Roman" panose="02020603050405020304"/>
                          <a:cs typeface="Times New Roman" panose="02020603050405020304"/>
                        </a:rPr>
                        <a:t>0.898</a:t>
                      </a:r>
                      <a:endParaRPr sz="2000">
                        <a:latin typeface="Times New Roman" panose="02020603050405020304"/>
                        <a:cs typeface="Times New Roman" panose="02020603050405020304"/>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0"/>
                        </a:spcBef>
                      </a:pPr>
                      <a:r>
                        <a:rPr sz="2000" b="1" dirty="0">
                          <a:latin typeface="Times New Roman" panose="02020603050405020304"/>
                          <a:cs typeface="Times New Roman" panose="02020603050405020304"/>
                        </a:rPr>
                        <a:t>0.896</a:t>
                      </a:r>
                      <a:endParaRPr sz="2000">
                        <a:latin typeface="Times New Roman" panose="02020603050405020304"/>
                        <a:cs typeface="Times New Roman" panose="02020603050405020304"/>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0"/>
                        </a:spcBef>
                      </a:pPr>
                      <a:r>
                        <a:rPr sz="2000" b="1" dirty="0">
                          <a:latin typeface="Times New Roman" panose="02020603050405020304"/>
                          <a:cs typeface="Times New Roman" panose="02020603050405020304"/>
                        </a:rPr>
                        <a:t>0.897</a:t>
                      </a:r>
                      <a:endParaRPr sz="2000">
                        <a:latin typeface="Times New Roman" panose="02020603050405020304"/>
                        <a:cs typeface="Times New Roman" panose="02020603050405020304"/>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0"/>
                        </a:spcBef>
                      </a:pPr>
                      <a:r>
                        <a:rPr sz="2000" b="1" dirty="0">
                          <a:latin typeface="Times New Roman" panose="02020603050405020304"/>
                          <a:cs typeface="Times New Roman" panose="02020603050405020304"/>
                        </a:rPr>
                        <a:t>0.327</a:t>
                      </a:r>
                      <a:endParaRPr sz="2000">
                        <a:latin typeface="Times New Roman" panose="02020603050405020304"/>
                        <a:cs typeface="Times New Roman" panose="02020603050405020304"/>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300"/>
                        </a:spcBef>
                      </a:pPr>
                      <a:r>
                        <a:rPr sz="2000" b="1" dirty="0">
                          <a:latin typeface="Times New Roman" panose="02020603050405020304"/>
                          <a:cs typeface="Times New Roman" panose="02020603050405020304"/>
                        </a:rPr>
                        <a:t>0.914</a:t>
                      </a:r>
                      <a:endParaRPr sz="2000">
                        <a:latin typeface="Times New Roman" panose="02020603050405020304"/>
                        <a:cs typeface="Times New Roman" panose="02020603050405020304"/>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02920">
                <a:tc rowSpan="2">
                  <a:txBody>
                    <a:bodyPr/>
                    <a:lstStyle/>
                    <a:p>
                      <a:pPr>
                        <a:lnSpc>
                          <a:spcPct val="100000"/>
                        </a:lnSpc>
                        <a:spcBef>
                          <a:spcPts val="10"/>
                        </a:spcBef>
                      </a:pPr>
                      <a:endParaRPr sz="2150">
                        <a:latin typeface="Times New Roman" panose="02020603050405020304"/>
                        <a:cs typeface="Times New Roman" panose="02020603050405020304"/>
                      </a:endParaRPr>
                    </a:p>
                    <a:p>
                      <a:pPr marL="135890">
                        <a:lnSpc>
                          <a:spcPct val="100000"/>
                        </a:lnSpc>
                      </a:pPr>
                      <a:r>
                        <a:rPr sz="2400" b="1" spc="10" dirty="0">
                          <a:latin typeface="Microsoft JhengHei" panose="020B0604030504040204" charset="-120"/>
                          <a:cs typeface="Microsoft JhengHei" panose="020B0604030504040204" charset="-120"/>
                        </a:rPr>
                        <a:t>开放测试</a:t>
                      </a:r>
                      <a:endParaRPr sz="2400">
                        <a:latin typeface="Microsoft JhengHei" panose="020B0604030504040204" charset="-120"/>
                        <a:cs typeface="Microsoft JhengHei" panose="020B0604030504040204" charset="-120"/>
                      </a:endParaRPr>
                    </a:p>
                  </a:txBody>
                  <a:tcPr marL="0" marR="0" marT="12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00"/>
                        </a:spcBef>
                      </a:pPr>
                      <a:r>
                        <a:rPr sz="2400" b="1" spc="5" dirty="0">
                          <a:latin typeface="Microsoft JhengHei" panose="020B0604030504040204" charset="-120"/>
                          <a:cs typeface="Microsoft JhengHei" panose="020B0604030504040204" charset="-120"/>
                        </a:rPr>
                        <a:t>最好</a:t>
                      </a:r>
                      <a:endParaRPr sz="2400">
                        <a:latin typeface="Microsoft JhengHei" panose="020B0604030504040204" charset="-120"/>
                        <a:cs typeface="Microsoft JhengHei" panose="020B0604030504040204" charset="-120"/>
                      </a:endParaRPr>
                    </a:p>
                  </a:txBody>
                  <a:tcPr marL="0" marR="0" marT="635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0"/>
                        </a:spcBef>
                      </a:pPr>
                      <a:r>
                        <a:rPr sz="2000" b="1" dirty="0">
                          <a:latin typeface="Times New Roman" panose="02020603050405020304"/>
                          <a:cs typeface="Times New Roman" panose="02020603050405020304"/>
                        </a:rPr>
                        <a:t>0.980</a:t>
                      </a:r>
                      <a:endParaRPr sz="2000">
                        <a:latin typeface="Times New Roman" panose="02020603050405020304"/>
                        <a:cs typeface="Times New Roman" panose="02020603050405020304"/>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0"/>
                        </a:spcBef>
                      </a:pPr>
                      <a:r>
                        <a:rPr sz="2000" b="1" dirty="0">
                          <a:latin typeface="Times New Roman" panose="02020603050405020304"/>
                          <a:cs typeface="Times New Roman" panose="02020603050405020304"/>
                        </a:rPr>
                        <a:t>0.965</a:t>
                      </a:r>
                      <a:endParaRPr sz="2000">
                        <a:latin typeface="Times New Roman" panose="02020603050405020304"/>
                        <a:cs typeface="Times New Roman" panose="02020603050405020304"/>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0"/>
                        </a:spcBef>
                      </a:pPr>
                      <a:r>
                        <a:rPr sz="2000" b="1" dirty="0">
                          <a:latin typeface="Times New Roman" panose="02020603050405020304"/>
                          <a:cs typeface="Times New Roman" panose="02020603050405020304"/>
                        </a:rPr>
                        <a:t>0.972</a:t>
                      </a:r>
                      <a:endParaRPr sz="2000">
                        <a:latin typeface="Times New Roman" panose="02020603050405020304"/>
                        <a:cs typeface="Times New Roman" panose="02020603050405020304"/>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0"/>
                        </a:spcBef>
                      </a:pPr>
                      <a:r>
                        <a:rPr sz="2000" b="1" dirty="0">
                          <a:latin typeface="Times New Roman" panose="02020603050405020304"/>
                          <a:cs typeface="Times New Roman" panose="02020603050405020304"/>
                        </a:rPr>
                        <a:t>0.59</a:t>
                      </a:r>
                      <a:endParaRPr sz="2000">
                        <a:latin typeface="Times New Roman" panose="02020603050405020304"/>
                        <a:cs typeface="Times New Roman" panose="02020603050405020304"/>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0"/>
                        </a:spcBef>
                      </a:pPr>
                      <a:r>
                        <a:rPr sz="2000" b="1" dirty="0">
                          <a:latin typeface="Times New Roman" panose="02020603050405020304"/>
                          <a:cs typeface="Times New Roman" panose="02020603050405020304"/>
                        </a:rPr>
                        <a:t>0.99</a:t>
                      </a:r>
                      <a:endParaRPr sz="2000">
                        <a:latin typeface="Times New Roman" panose="02020603050405020304"/>
                        <a:cs typeface="Times New Roman" panose="02020603050405020304"/>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04825">
                <a:tc vMerge="1">
                  <a:tcPr marL="0" marR="0" marT="12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15"/>
                        </a:spcBef>
                      </a:pPr>
                      <a:r>
                        <a:rPr sz="2400" b="1" spc="10" dirty="0">
                          <a:latin typeface="Microsoft JhengHei" panose="020B0604030504040204" charset="-120"/>
                          <a:cs typeface="Microsoft JhengHei" panose="020B0604030504040204" charset="-120"/>
                        </a:rPr>
                        <a:t>最差</a:t>
                      </a:r>
                      <a:endParaRPr sz="2400">
                        <a:latin typeface="Microsoft JhengHei" panose="020B0604030504040204" charset="-120"/>
                        <a:cs typeface="Microsoft JhengHei" panose="020B0604030504040204" charset="-120"/>
                      </a:endParaRPr>
                    </a:p>
                  </a:txBody>
                  <a:tcPr marL="0" marR="0" marT="654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0"/>
                        </a:spcBef>
                      </a:pPr>
                      <a:r>
                        <a:rPr sz="2000" b="1" dirty="0">
                          <a:latin typeface="Times New Roman" panose="02020603050405020304"/>
                          <a:cs typeface="Times New Roman" panose="02020603050405020304"/>
                        </a:rPr>
                        <a:t>0.788</a:t>
                      </a:r>
                      <a:endParaRPr sz="2000">
                        <a:latin typeface="Times New Roman" panose="02020603050405020304"/>
                        <a:cs typeface="Times New Roman" panose="02020603050405020304"/>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0"/>
                        </a:spcBef>
                      </a:pPr>
                      <a:r>
                        <a:rPr sz="2000" b="1" dirty="0">
                          <a:latin typeface="Times New Roman" panose="02020603050405020304"/>
                          <a:cs typeface="Times New Roman" panose="02020603050405020304"/>
                        </a:rPr>
                        <a:t>0.818</a:t>
                      </a:r>
                      <a:endParaRPr sz="2000">
                        <a:latin typeface="Times New Roman" panose="02020603050405020304"/>
                        <a:cs typeface="Times New Roman" panose="02020603050405020304"/>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0"/>
                        </a:spcBef>
                      </a:pPr>
                      <a:r>
                        <a:rPr sz="2000" b="1" dirty="0">
                          <a:latin typeface="Times New Roman" panose="02020603050405020304"/>
                          <a:cs typeface="Times New Roman" panose="02020603050405020304"/>
                        </a:rPr>
                        <a:t>0.803</a:t>
                      </a:r>
                      <a:endParaRPr sz="2000">
                        <a:latin typeface="Times New Roman" panose="02020603050405020304"/>
                        <a:cs typeface="Times New Roman" panose="02020603050405020304"/>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0"/>
                        </a:spcBef>
                      </a:pPr>
                      <a:r>
                        <a:rPr sz="2000" b="1" dirty="0">
                          <a:latin typeface="Times New Roman" panose="02020603050405020304"/>
                          <a:cs typeface="Times New Roman" panose="02020603050405020304"/>
                        </a:rPr>
                        <a:t>0.37</a:t>
                      </a:r>
                      <a:endParaRPr sz="2000">
                        <a:latin typeface="Times New Roman" panose="02020603050405020304"/>
                        <a:cs typeface="Times New Roman" panose="02020603050405020304"/>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300"/>
                        </a:spcBef>
                      </a:pPr>
                      <a:r>
                        <a:rPr sz="2000" b="1" dirty="0">
                          <a:latin typeface="Times New Roman" panose="02020603050405020304"/>
                          <a:cs typeface="Times New Roman" panose="02020603050405020304"/>
                        </a:rPr>
                        <a:t>0.8</a:t>
                      </a:r>
                      <a:endParaRPr sz="2000">
                        <a:latin typeface="Times New Roman" panose="02020603050405020304"/>
                        <a:cs typeface="Times New Roman" panose="02020603050405020304"/>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27" name="标题 26"/>
          <p:cNvSpPr/>
          <p:nvPr>
            <p:ph type="title"/>
          </p:nvPr>
        </p:nvSpPr>
        <p:spPr>
          <a:xfrm>
            <a:off x="704214" y="387986"/>
            <a:ext cx="10850563" cy="1028699"/>
          </a:xfrm>
        </p:spPr>
        <p:txBody>
          <a:bodyPr/>
          <a:p>
            <a:r>
              <a:rPr lang="zh-CN" altLang="en-US" sz="240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分词与词性标注技术水平</a:t>
            </a:r>
            <a:br>
              <a:rPr lang="zh-CN" altLang="en-US" sz="2400">
                <a:solidFill>
                  <a:schemeClr val="tx1">
                    <a:lumMod val="85000"/>
                    <a:lumOff val="15000"/>
                  </a:schemeClr>
                </a:solidFill>
                <a:latin typeface="微软雅黑" panose="020B0503020204020204" pitchFamily="34" charset="-122"/>
                <a:ea typeface="微软雅黑" panose="020B0503020204020204" pitchFamily="34" charset="-122"/>
                <a:cs typeface="+mn-cs"/>
              </a:rPr>
            </a:b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a:sym typeface="+mn-ea"/>
              </a:rPr>
              <a:t>分词与词性标注技术水平</a:t>
            </a:r>
            <a:br>
              <a:rPr lang="zh-CN" altLang="en-US">
                <a:solidFill>
                  <a:schemeClr val="tx1">
                    <a:lumMod val="85000"/>
                    <a:lumOff val="15000"/>
                  </a:schemeClr>
                </a:solidFill>
                <a:latin typeface="微软雅黑" panose="020B0503020204020204" pitchFamily="34" charset="-122"/>
                <a:ea typeface="微软雅黑" panose="020B0503020204020204" pitchFamily="34" charset="-122"/>
                <a:cs typeface="+mn-cs"/>
              </a:rPr>
            </a:br>
            <a:endParaRPr lang="zh-CN" altLang="en-US"/>
          </a:p>
        </p:txBody>
      </p:sp>
      <p:sp>
        <p:nvSpPr>
          <p:cNvPr id="22" name="object 22"/>
          <p:cNvSpPr txBox="1"/>
          <p:nvPr/>
        </p:nvSpPr>
        <p:spPr>
          <a:xfrm>
            <a:off x="911860" y="1193800"/>
            <a:ext cx="11044555" cy="1017270"/>
          </a:xfrm>
          <a:prstGeom prst="rect">
            <a:avLst/>
          </a:prstGeom>
        </p:spPr>
        <p:txBody>
          <a:bodyPr vert="horz" wrap="square" lIns="0" tIns="180975" rIns="0" bIns="0" rtlCol="0">
            <a:spAutoFit/>
          </a:bodyPr>
          <a:p>
            <a:pPr marL="354965" indent="-342900">
              <a:lnSpc>
                <a:spcPct val="100000"/>
              </a:lnSpc>
              <a:spcBef>
                <a:spcPts val="1425"/>
              </a:spcBef>
              <a:buFont typeface="Arial" panose="020B0604020202020204" pitchFamily="34" charset="0"/>
              <a:buChar char="•"/>
              <a:tabLst>
                <a:tab pos="444500" algn="l"/>
              </a:tabLst>
            </a:pPr>
            <a:r>
              <a:rPr lang="zh-CN" altLang="en-US" sz="2200">
                <a:latin typeface="Calibri" panose="020F0502020204030204" charset="0"/>
                <a:ea typeface="黑体" panose="02010609060101010101" pitchFamily="49" charset="-122"/>
                <a:cs typeface="Calibri" panose="020F0502020204030204" charset="0"/>
              </a:rPr>
              <a:t>2010年CIPS-SIGHAN 汉语分词评测情况</a:t>
            </a:r>
            <a:endParaRPr lang="zh-CN" altLang="en-US" sz="2200">
              <a:latin typeface="Calibri" panose="020F0502020204030204" charset="0"/>
              <a:ea typeface="黑体" panose="02010609060101010101" pitchFamily="49" charset="-122"/>
              <a:cs typeface="Calibri" panose="020F0502020204030204" charset="0"/>
            </a:endParaRPr>
          </a:p>
          <a:p>
            <a:pPr marL="682625" marR="104140" lvl="1" indent="-342900" algn="just">
              <a:lnSpc>
                <a:spcPct val="110000"/>
              </a:lnSpc>
              <a:spcBef>
                <a:spcPts val="985"/>
              </a:spcBef>
              <a:buFont typeface="Arial" panose="020B0604020202020204" pitchFamily="34" charset="0"/>
              <a:buChar char="•"/>
              <a:tabLst>
                <a:tab pos="789940" algn="l"/>
              </a:tabLst>
            </a:pPr>
            <a:r>
              <a:rPr lang="zh-CN" altLang="en-US" sz="2200">
                <a:latin typeface="Calibri" panose="020F0502020204030204" charset="0"/>
                <a:ea typeface="黑体" panose="02010609060101010101" pitchFamily="49" charset="-122"/>
                <a:cs typeface="Calibri" panose="020F0502020204030204" charset="0"/>
              </a:rPr>
              <a:t>CIPS－中国中文信息学会(Chinese Information  Processing Society of China)</a:t>
            </a:r>
            <a:endParaRPr lang="zh-CN" altLang="en-US" sz="2200">
              <a:latin typeface="Calibri" panose="020F0502020204030204" charset="0"/>
              <a:ea typeface="黑体" panose="02010609060101010101" pitchFamily="49" charset="-122"/>
              <a:cs typeface="Calibri" panose="020F0502020204030204" charset="0"/>
            </a:endParaRPr>
          </a:p>
        </p:txBody>
      </p:sp>
      <p:sp>
        <p:nvSpPr>
          <p:cNvPr id="24" name="object 24"/>
          <p:cNvSpPr/>
          <p:nvPr/>
        </p:nvSpPr>
        <p:spPr>
          <a:xfrm>
            <a:off x="1626235" y="2434590"/>
            <a:ext cx="7860665" cy="3801745"/>
          </a:xfrm>
          <a:prstGeom prst="rect">
            <a:avLst/>
          </a:prstGeom>
          <a:blipFill>
            <a:blip r:embed="rId1" cstate="print"/>
            <a:stretch>
              <a:fillRect/>
            </a:stretch>
          </a:blipFill>
        </p:spPr>
        <p:txBody>
          <a:bodyPr wrap="square" lIns="0" tIns="0" rIns="0" bIns="0" rtlCol="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757927" y="38435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4" name="object 4"/>
          <p:cNvSpPr/>
          <p:nvPr/>
        </p:nvSpPr>
        <p:spPr>
          <a:xfrm>
            <a:off x="4757927" y="40721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5" name="object 5"/>
          <p:cNvSpPr/>
          <p:nvPr/>
        </p:nvSpPr>
        <p:spPr>
          <a:xfrm>
            <a:off x="5443728" y="40721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6" name="object 6"/>
          <p:cNvSpPr/>
          <p:nvPr/>
        </p:nvSpPr>
        <p:spPr>
          <a:xfrm>
            <a:off x="5443728" y="43007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7" name="object 7"/>
          <p:cNvSpPr/>
          <p:nvPr/>
        </p:nvSpPr>
        <p:spPr>
          <a:xfrm>
            <a:off x="6129528" y="38435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8" name="object 8"/>
          <p:cNvSpPr/>
          <p:nvPr/>
        </p:nvSpPr>
        <p:spPr>
          <a:xfrm>
            <a:off x="6129528" y="40721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9" name="object 9"/>
          <p:cNvSpPr/>
          <p:nvPr/>
        </p:nvSpPr>
        <p:spPr>
          <a:xfrm>
            <a:off x="6129528" y="43007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0" name="object 10"/>
          <p:cNvSpPr/>
          <p:nvPr/>
        </p:nvSpPr>
        <p:spPr>
          <a:xfrm>
            <a:off x="6129528" y="4523232"/>
            <a:ext cx="0" cy="12700"/>
          </a:xfrm>
          <a:custGeom>
            <a:avLst/>
            <a:gdLst/>
            <a:ahLst/>
            <a:cxnLst/>
            <a:rect l="l" t="t" r="r" b="b"/>
            <a:pathLst>
              <a:path h="12700">
                <a:moveTo>
                  <a:pt x="0" y="12192"/>
                </a:moveTo>
                <a:lnTo>
                  <a:pt x="0" y="0"/>
                </a:lnTo>
                <a:lnTo>
                  <a:pt x="0" y="12192"/>
                </a:lnTo>
                <a:close/>
              </a:path>
            </a:pathLst>
          </a:custGeom>
          <a:solidFill>
            <a:srgbClr val="000000"/>
          </a:solidFill>
        </p:spPr>
        <p:txBody>
          <a:bodyPr wrap="square" lIns="0" tIns="0" rIns="0" bIns="0" rtlCol="0"/>
          <a:lstStyle/>
          <a:p/>
        </p:txBody>
      </p:sp>
      <p:sp>
        <p:nvSpPr>
          <p:cNvPr id="11" name="object 11"/>
          <p:cNvSpPr/>
          <p:nvPr/>
        </p:nvSpPr>
        <p:spPr>
          <a:xfrm>
            <a:off x="6129528" y="4523232"/>
            <a:ext cx="0" cy="12700"/>
          </a:xfrm>
          <a:custGeom>
            <a:avLst/>
            <a:gdLst/>
            <a:ahLst/>
            <a:cxnLst/>
            <a:rect l="l" t="t" r="r" b="b"/>
            <a:pathLst>
              <a:path h="12700">
                <a:moveTo>
                  <a:pt x="0" y="12192"/>
                </a:moveTo>
                <a:lnTo>
                  <a:pt x="0" y="0"/>
                </a:lnTo>
                <a:lnTo>
                  <a:pt x="0" y="12192"/>
                </a:lnTo>
                <a:close/>
              </a:path>
            </a:pathLst>
          </a:custGeom>
          <a:solidFill>
            <a:srgbClr val="000000"/>
          </a:solidFill>
        </p:spPr>
        <p:txBody>
          <a:bodyPr wrap="square" lIns="0" tIns="0" rIns="0" bIns="0" rtlCol="0"/>
          <a:lstStyle/>
          <a:p/>
        </p:txBody>
      </p:sp>
      <p:sp>
        <p:nvSpPr>
          <p:cNvPr id="12" name="object 12"/>
          <p:cNvSpPr txBox="1"/>
          <p:nvPr/>
        </p:nvSpPr>
        <p:spPr>
          <a:xfrm>
            <a:off x="2267102" y="1165123"/>
            <a:ext cx="4240530" cy="5356860"/>
          </a:xfrm>
          <a:prstGeom prst="rect">
            <a:avLst/>
          </a:prstGeom>
        </p:spPr>
        <p:txBody>
          <a:bodyPr vert="horz" wrap="square" lIns="0" tIns="246379" rIns="0" bIns="0" rtlCol="0">
            <a:spAutoFit/>
          </a:bodyPr>
          <a:lstStyle/>
          <a:p>
            <a:pPr marL="354965" indent="-342900">
              <a:lnSpc>
                <a:spcPct val="100000"/>
              </a:lnSpc>
              <a:spcBef>
                <a:spcPts val="1940"/>
              </a:spcBef>
              <a:buFont typeface="Arial" panose="020B0604020202020204" pitchFamily="34" charset="0"/>
              <a:buChar char="•"/>
              <a:tabLst>
                <a:tab pos="377190" algn="l"/>
              </a:tabLst>
            </a:pPr>
            <a:r>
              <a:rPr lang="zh-CN" altLang="en-US" sz="2200">
                <a:latin typeface="Calibri" panose="020F0502020204030204" charset="0"/>
                <a:ea typeface="黑体" panose="02010609060101010101" pitchFamily="49" charset="-122"/>
                <a:cs typeface="Calibri" panose="020F0502020204030204" charset="0"/>
              </a:rPr>
              <a:t>参评系统</a:t>
            </a:r>
            <a:endParaRPr lang="zh-CN" altLang="en-US" sz="2200">
              <a:latin typeface="Calibri" panose="020F0502020204030204" charset="0"/>
              <a:ea typeface="黑体" panose="02010609060101010101" pitchFamily="49" charset="-122"/>
              <a:cs typeface="Calibri" panose="020F0502020204030204" charset="0"/>
            </a:endParaRPr>
          </a:p>
          <a:p>
            <a:pPr marL="641985" lvl="1" indent="-342900">
              <a:lnSpc>
                <a:spcPct val="100000"/>
              </a:lnSpc>
              <a:spcBef>
                <a:spcPts val="1845"/>
              </a:spcBef>
              <a:buFont typeface="Arial" panose="020B0604020202020204" pitchFamily="34" charset="0"/>
              <a:buChar char="•"/>
              <a:tabLst>
                <a:tab pos="664845" algn="l"/>
              </a:tabLst>
            </a:pPr>
            <a:r>
              <a:rPr lang="zh-CN" altLang="en-US" sz="2200">
                <a:latin typeface="Calibri" panose="020F0502020204030204" charset="0"/>
                <a:ea typeface="黑体" panose="02010609060101010101" pitchFamily="49" charset="-122"/>
                <a:cs typeface="Calibri" panose="020F0502020204030204" charset="0"/>
              </a:rPr>
              <a:t>只有封闭集训练：</a:t>
            </a:r>
            <a:endParaRPr lang="zh-CN" altLang="en-US" sz="2200">
              <a:latin typeface="Calibri" panose="020F0502020204030204" charset="0"/>
              <a:ea typeface="黑体" panose="02010609060101010101" pitchFamily="49" charset="-122"/>
              <a:cs typeface="Calibri" panose="020F0502020204030204" charset="0"/>
            </a:endParaRPr>
          </a:p>
          <a:p>
            <a:pPr marL="904240" lvl="2" indent="-342900">
              <a:lnSpc>
                <a:spcPct val="100000"/>
              </a:lnSpc>
              <a:spcBef>
                <a:spcPts val="970"/>
              </a:spcBef>
              <a:buFont typeface="Arial" panose="020B0604020202020204" pitchFamily="34" charset="0"/>
              <a:buChar char="•"/>
              <a:tabLst>
                <a:tab pos="1012190" algn="l"/>
              </a:tabLst>
            </a:pPr>
            <a:r>
              <a:rPr lang="zh-CN" altLang="en-US" sz="2200">
                <a:latin typeface="Calibri" panose="020F0502020204030204" charset="0"/>
                <a:ea typeface="黑体" panose="02010609060101010101" pitchFamily="49" charset="-122"/>
                <a:cs typeface="Calibri" panose="020F0502020204030204" charset="0"/>
              </a:rPr>
              <a:t>简体中文：15个系统</a:t>
            </a:r>
            <a:endParaRPr lang="zh-CN" altLang="en-US" sz="2200">
              <a:latin typeface="Calibri" panose="020F0502020204030204" charset="0"/>
              <a:ea typeface="黑体" panose="02010609060101010101" pitchFamily="49" charset="-122"/>
              <a:cs typeface="Calibri" panose="020F0502020204030204" charset="0"/>
            </a:endParaRPr>
          </a:p>
          <a:p>
            <a:pPr marL="904240" lvl="2" indent="-342900">
              <a:lnSpc>
                <a:spcPct val="100000"/>
              </a:lnSpc>
              <a:spcBef>
                <a:spcPts val="975"/>
              </a:spcBef>
              <a:buFont typeface="Arial" panose="020B0604020202020204" pitchFamily="34" charset="0"/>
              <a:buChar char="•"/>
              <a:tabLst>
                <a:tab pos="1012190" algn="l"/>
              </a:tabLst>
            </a:pPr>
            <a:r>
              <a:rPr lang="zh-CN" altLang="en-US" sz="2200">
                <a:latin typeface="Calibri" panose="020F0502020204030204" charset="0"/>
                <a:ea typeface="黑体" panose="02010609060101010101" pitchFamily="49" charset="-122"/>
                <a:cs typeface="Calibri" panose="020F0502020204030204" charset="0"/>
              </a:rPr>
              <a:t>繁体中文：5个系统</a:t>
            </a:r>
            <a:endParaRPr lang="zh-CN" altLang="en-US" sz="2200">
              <a:latin typeface="Calibri" panose="020F0502020204030204" charset="0"/>
              <a:ea typeface="黑体" panose="02010609060101010101" pitchFamily="49" charset="-122"/>
              <a:cs typeface="Calibri" panose="020F0502020204030204" charset="0"/>
            </a:endParaRPr>
          </a:p>
          <a:p>
            <a:pPr marL="641985" lvl="1" indent="-342900">
              <a:lnSpc>
                <a:spcPct val="100000"/>
              </a:lnSpc>
              <a:spcBef>
                <a:spcPts val="1275"/>
              </a:spcBef>
              <a:buFont typeface="Arial" panose="020B0604020202020204" pitchFamily="34" charset="0"/>
              <a:buChar char="•"/>
              <a:tabLst>
                <a:tab pos="664845" algn="l"/>
              </a:tabLst>
            </a:pPr>
            <a:r>
              <a:rPr lang="zh-CN" altLang="en-US" sz="2200">
                <a:latin typeface="Calibri" panose="020F0502020204030204" charset="0"/>
                <a:ea typeface="黑体" panose="02010609060101010101" pitchFamily="49" charset="-122"/>
                <a:cs typeface="Calibri" panose="020F0502020204030204" charset="0"/>
              </a:rPr>
              <a:t>使用开放集训练：</a:t>
            </a:r>
            <a:endParaRPr lang="zh-CN" altLang="en-US" sz="2200">
              <a:latin typeface="Calibri" panose="020F0502020204030204" charset="0"/>
              <a:ea typeface="黑体" panose="02010609060101010101" pitchFamily="49" charset="-122"/>
              <a:cs typeface="Calibri" panose="020F0502020204030204" charset="0"/>
            </a:endParaRPr>
          </a:p>
          <a:p>
            <a:pPr marL="904240" lvl="2" indent="-342900">
              <a:lnSpc>
                <a:spcPct val="100000"/>
              </a:lnSpc>
              <a:spcBef>
                <a:spcPts val="975"/>
              </a:spcBef>
              <a:buFont typeface="Arial" panose="020B0604020202020204" pitchFamily="34" charset="0"/>
              <a:buChar char="•"/>
              <a:tabLst>
                <a:tab pos="1012190" algn="l"/>
              </a:tabLst>
            </a:pPr>
            <a:r>
              <a:rPr lang="zh-CN" altLang="en-US" sz="2200">
                <a:latin typeface="Calibri" panose="020F0502020204030204" charset="0"/>
                <a:ea typeface="黑体" panose="02010609060101010101" pitchFamily="49" charset="-122"/>
                <a:cs typeface="Calibri" panose="020F0502020204030204" charset="0"/>
              </a:rPr>
              <a:t>简体中文：9个系统</a:t>
            </a:r>
            <a:endParaRPr lang="zh-CN" altLang="en-US" sz="2200">
              <a:latin typeface="Calibri" panose="020F0502020204030204" charset="0"/>
              <a:ea typeface="黑体" panose="02010609060101010101" pitchFamily="49" charset="-122"/>
              <a:cs typeface="Calibri" panose="020F0502020204030204" charset="0"/>
            </a:endParaRPr>
          </a:p>
          <a:p>
            <a:pPr marL="904240" lvl="2" indent="-342900">
              <a:lnSpc>
                <a:spcPct val="100000"/>
              </a:lnSpc>
              <a:spcBef>
                <a:spcPts val="970"/>
              </a:spcBef>
              <a:buFont typeface="Arial" panose="020B0604020202020204" pitchFamily="34" charset="0"/>
              <a:buChar char="•"/>
              <a:tabLst>
                <a:tab pos="1012190" algn="l"/>
              </a:tabLst>
            </a:pPr>
            <a:r>
              <a:rPr lang="zh-CN" altLang="en-US" sz="2200">
                <a:latin typeface="Calibri" panose="020F0502020204030204" charset="0"/>
                <a:ea typeface="黑体" panose="02010609060101010101" pitchFamily="49" charset="-122"/>
                <a:cs typeface="Calibri" panose="020F0502020204030204" charset="0"/>
              </a:rPr>
              <a:t>繁体中文：3个系统</a:t>
            </a:r>
            <a:endParaRPr lang="zh-CN" altLang="en-US" sz="2200">
              <a:latin typeface="Calibri" panose="020F0502020204030204" charset="0"/>
              <a:ea typeface="黑体" panose="02010609060101010101" pitchFamily="49" charset="-122"/>
              <a:cs typeface="Calibri" panose="020F0502020204030204" charset="0"/>
            </a:endParaRPr>
          </a:p>
          <a:p>
            <a:pPr marL="641985" lvl="1" indent="-342900" algn="l">
              <a:lnSpc>
                <a:spcPct val="100000"/>
              </a:lnSpc>
              <a:spcBef>
                <a:spcPts val="1275"/>
              </a:spcBef>
              <a:buClrTx/>
              <a:buSzTx/>
              <a:buFont typeface="Arial" panose="020B0604020202020204" pitchFamily="34" charset="0"/>
              <a:buChar char="•"/>
              <a:tabLst>
                <a:tab pos="664845" algn="l"/>
              </a:tabLst>
            </a:pPr>
            <a:r>
              <a:rPr lang="zh-CN" altLang="en-US" sz="2200">
                <a:latin typeface="Calibri" panose="020F0502020204030204" charset="0"/>
                <a:ea typeface="黑体" panose="02010609060101010101" pitchFamily="49" charset="-122"/>
                <a:cs typeface="Calibri" panose="020F0502020204030204" charset="0"/>
                <a:sym typeface="+mn-ea"/>
              </a:rPr>
              <a:t>封闭和开放均参评：</a:t>
            </a:r>
            <a:endParaRPr lang="zh-CN" altLang="en-US" sz="2200">
              <a:latin typeface="Calibri" panose="020F0502020204030204" charset="0"/>
              <a:ea typeface="黑体" panose="02010609060101010101" pitchFamily="49" charset="-122"/>
              <a:cs typeface="Calibri" panose="020F0502020204030204" charset="0"/>
            </a:endParaRPr>
          </a:p>
          <a:p>
            <a:pPr marL="812165" lvl="1" indent="-342900">
              <a:lnSpc>
                <a:spcPct val="100000"/>
              </a:lnSpc>
              <a:spcBef>
                <a:spcPts val="590"/>
              </a:spcBef>
              <a:buFont typeface="Arial" panose="020B0604020202020204" pitchFamily="34" charset="0"/>
              <a:buChar char="•"/>
              <a:tabLst>
                <a:tab pos="377190" algn="l"/>
              </a:tabLst>
            </a:pPr>
            <a:r>
              <a:rPr lang="zh-CN" altLang="en-US" sz="2200">
                <a:latin typeface="Calibri" panose="020F0502020204030204" charset="0"/>
                <a:ea typeface="黑体" panose="02010609060101010101" pitchFamily="49" charset="-122"/>
                <a:cs typeface="Calibri" panose="020F0502020204030204" charset="0"/>
                <a:sym typeface="+mn-ea"/>
              </a:rPr>
              <a:t>简体中文：6个系统</a:t>
            </a:r>
            <a:endParaRPr lang="zh-CN" altLang="en-US" sz="2200">
              <a:latin typeface="Calibri" panose="020F0502020204030204" charset="0"/>
              <a:ea typeface="黑体" panose="02010609060101010101" pitchFamily="49" charset="-122"/>
              <a:cs typeface="Calibri" panose="020F0502020204030204" charset="0"/>
            </a:endParaRPr>
          </a:p>
          <a:p>
            <a:pPr marL="812165" lvl="1" indent="-342900">
              <a:lnSpc>
                <a:spcPct val="100000"/>
              </a:lnSpc>
              <a:spcBef>
                <a:spcPts val="970"/>
              </a:spcBef>
              <a:buFont typeface="Arial" panose="020B0604020202020204" pitchFamily="34" charset="0"/>
              <a:buChar char="•"/>
              <a:tabLst>
                <a:tab pos="377190" algn="l"/>
              </a:tabLst>
            </a:pPr>
            <a:r>
              <a:rPr lang="zh-CN" altLang="en-US" sz="2200">
                <a:latin typeface="Calibri" panose="020F0502020204030204" charset="0"/>
                <a:ea typeface="黑体" panose="02010609060101010101" pitchFamily="49" charset="-122"/>
                <a:cs typeface="Calibri" panose="020F0502020204030204" charset="0"/>
                <a:sym typeface="+mn-ea"/>
              </a:rPr>
              <a:t>繁体中文：2个系统</a:t>
            </a:r>
            <a:endParaRPr lang="zh-CN" altLang="en-US" sz="2200">
              <a:latin typeface="Calibri" panose="020F0502020204030204" charset="0"/>
              <a:ea typeface="黑体" panose="02010609060101010101" pitchFamily="49" charset="-122"/>
              <a:cs typeface="Calibri" panose="020F0502020204030204" charset="0"/>
            </a:endParaRPr>
          </a:p>
          <a:p>
            <a:pPr marL="904240" lvl="2" indent="-342900">
              <a:lnSpc>
                <a:spcPct val="100000"/>
              </a:lnSpc>
              <a:spcBef>
                <a:spcPts val="970"/>
              </a:spcBef>
              <a:buFont typeface="Arial" panose="020B0604020202020204" pitchFamily="34" charset="0"/>
              <a:buChar char="•"/>
              <a:tabLst>
                <a:tab pos="1012190" algn="l"/>
              </a:tabLst>
            </a:pPr>
            <a:endParaRPr lang="zh-CN" altLang="en-US" sz="2200">
              <a:latin typeface="Calibri" panose="020F0502020204030204" charset="0"/>
              <a:ea typeface="黑体" panose="02010609060101010101" pitchFamily="49" charset="-122"/>
              <a:cs typeface="Calibri" panose="020F0502020204030204" charset="0"/>
            </a:endParaRPr>
          </a:p>
        </p:txBody>
      </p:sp>
      <p:sp>
        <p:nvSpPr>
          <p:cNvPr id="16" name="标题 15"/>
          <p:cNvSpPr/>
          <p:nvPr>
            <p:ph type="title"/>
          </p:nvPr>
        </p:nvSpPr>
        <p:spPr>
          <a:xfrm>
            <a:off x="670559" y="267971"/>
            <a:ext cx="10850563" cy="1028699"/>
          </a:xfrm>
        </p:spPr>
        <p:txBody>
          <a:bodyPr/>
          <a:p>
            <a:r>
              <a:rPr lang="zh-CN" altLang="en-US" sz="240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分词与词性标注技术水平</a:t>
            </a:r>
            <a:br>
              <a:rPr lang="zh-CN" altLang="en-US" sz="2400">
                <a:solidFill>
                  <a:schemeClr val="tx1">
                    <a:lumMod val="85000"/>
                    <a:lumOff val="15000"/>
                  </a:schemeClr>
                </a:solidFill>
                <a:latin typeface="微软雅黑" panose="020B0503020204020204" pitchFamily="34" charset="-122"/>
                <a:ea typeface="微软雅黑" panose="020B0503020204020204" pitchFamily="34" charset="-122"/>
                <a:cs typeface="+mn-cs"/>
              </a:rPr>
            </a:b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4757927" y="38435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4" name="object 14"/>
          <p:cNvSpPr/>
          <p:nvPr/>
        </p:nvSpPr>
        <p:spPr>
          <a:xfrm>
            <a:off x="4757927" y="40721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5" name="object 15"/>
          <p:cNvSpPr/>
          <p:nvPr/>
        </p:nvSpPr>
        <p:spPr>
          <a:xfrm>
            <a:off x="5443728" y="40721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6" name="object 16"/>
          <p:cNvSpPr/>
          <p:nvPr/>
        </p:nvSpPr>
        <p:spPr>
          <a:xfrm>
            <a:off x="5443728" y="43007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7" name="object 17"/>
          <p:cNvSpPr/>
          <p:nvPr/>
        </p:nvSpPr>
        <p:spPr>
          <a:xfrm>
            <a:off x="6129528" y="38435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8" name="object 18"/>
          <p:cNvSpPr/>
          <p:nvPr/>
        </p:nvSpPr>
        <p:spPr>
          <a:xfrm>
            <a:off x="6129528" y="40721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9" name="object 19"/>
          <p:cNvSpPr/>
          <p:nvPr/>
        </p:nvSpPr>
        <p:spPr>
          <a:xfrm>
            <a:off x="6129528" y="43007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20" name="object 20"/>
          <p:cNvSpPr/>
          <p:nvPr/>
        </p:nvSpPr>
        <p:spPr>
          <a:xfrm>
            <a:off x="6129528" y="4523232"/>
            <a:ext cx="0" cy="12700"/>
          </a:xfrm>
          <a:custGeom>
            <a:avLst/>
            <a:gdLst/>
            <a:ahLst/>
            <a:cxnLst/>
            <a:rect l="l" t="t" r="r" b="b"/>
            <a:pathLst>
              <a:path h="12700">
                <a:moveTo>
                  <a:pt x="0" y="12192"/>
                </a:moveTo>
                <a:lnTo>
                  <a:pt x="0" y="0"/>
                </a:lnTo>
                <a:lnTo>
                  <a:pt x="0" y="12192"/>
                </a:lnTo>
                <a:close/>
              </a:path>
            </a:pathLst>
          </a:custGeom>
          <a:solidFill>
            <a:srgbClr val="000000"/>
          </a:solidFill>
        </p:spPr>
        <p:txBody>
          <a:bodyPr wrap="square" lIns="0" tIns="0" rIns="0" bIns="0" rtlCol="0"/>
          <a:lstStyle/>
          <a:p/>
        </p:txBody>
      </p:sp>
      <p:sp>
        <p:nvSpPr>
          <p:cNvPr id="21" name="object 21"/>
          <p:cNvSpPr/>
          <p:nvPr/>
        </p:nvSpPr>
        <p:spPr>
          <a:xfrm>
            <a:off x="6129528" y="4523232"/>
            <a:ext cx="0" cy="12700"/>
          </a:xfrm>
          <a:custGeom>
            <a:avLst/>
            <a:gdLst/>
            <a:ahLst/>
            <a:cxnLst/>
            <a:rect l="l" t="t" r="r" b="b"/>
            <a:pathLst>
              <a:path h="12700">
                <a:moveTo>
                  <a:pt x="0" y="12192"/>
                </a:moveTo>
                <a:lnTo>
                  <a:pt x="0" y="0"/>
                </a:lnTo>
                <a:lnTo>
                  <a:pt x="0" y="12192"/>
                </a:lnTo>
                <a:close/>
              </a:path>
            </a:pathLst>
          </a:custGeom>
          <a:solidFill>
            <a:srgbClr val="000000"/>
          </a:solidFill>
        </p:spPr>
        <p:txBody>
          <a:bodyPr wrap="square" lIns="0" tIns="0" rIns="0" bIns="0" rtlCol="0"/>
          <a:lstStyle/>
          <a:p/>
        </p:txBody>
      </p:sp>
      <p:sp>
        <p:nvSpPr>
          <p:cNvPr id="22" name="object 22"/>
          <p:cNvSpPr txBox="1"/>
          <p:nvPr/>
        </p:nvSpPr>
        <p:spPr>
          <a:xfrm>
            <a:off x="1471447" y="1582039"/>
            <a:ext cx="1815464" cy="350520"/>
          </a:xfrm>
          <a:prstGeom prst="rect">
            <a:avLst/>
          </a:prstGeom>
        </p:spPr>
        <p:txBody>
          <a:bodyPr vert="horz" wrap="square" lIns="0" tIns="12065" rIns="0" bIns="0" rtlCol="0">
            <a:spAutoFit/>
          </a:bodyPr>
          <a:lstStyle/>
          <a:p>
            <a:pPr marL="354965" indent="-342900" algn="l">
              <a:lnSpc>
                <a:spcPct val="100000"/>
              </a:lnSpc>
              <a:spcBef>
                <a:spcPts val="1940"/>
              </a:spcBef>
              <a:buClrTx/>
              <a:buSzTx/>
              <a:buFont typeface="Arial" panose="020B0604020202020204" pitchFamily="34" charset="0"/>
              <a:buChar char="•"/>
              <a:tabLst>
                <a:tab pos="377190" algn="l"/>
              </a:tabLst>
            </a:pPr>
            <a:r>
              <a:rPr lang="zh-CN" altLang="en-US" sz="2200">
                <a:latin typeface="Calibri" panose="020F0502020204030204" charset="0"/>
                <a:ea typeface="黑体" panose="02010609060101010101" pitchFamily="49" charset="-122"/>
                <a:cs typeface="Calibri" panose="020F0502020204030204" charset="0"/>
              </a:rPr>
              <a:t>性能表现</a:t>
            </a:r>
            <a:endParaRPr lang="zh-CN" altLang="en-US" sz="2200">
              <a:latin typeface="Calibri" panose="020F0502020204030204" charset="0"/>
              <a:ea typeface="黑体" panose="02010609060101010101" pitchFamily="49" charset="-122"/>
              <a:cs typeface="Calibri" panose="020F0502020204030204" charset="0"/>
            </a:endParaRPr>
          </a:p>
        </p:txBody>
      </p:sp>
      <p:sp>
        <p:nvSpPr>
          <p:cNvPr id="23" name="object 23"/>
          <p:cNvSpPr/>
          <p:nvPr/>
        </p:nvSpPr>
        <p:spPr>
          <a:xfrm>
            <a:off x="1524000" y="2129027"/>
            <a:ext cx="9144000" cy="3532632"/>
          </a:xfrm>
          <a:prstGeom prst="rect">
            <a:avLst/>
          </a:prstGeom>
          <a:blipFill>
            <a:blip r:embed="rId1" cstate="print"/>
            <a:stretch>
              <a:fillRect/>
            </a:stretch>
          </a:blipFill>
        </p:spPr>
        <p:txBody>
          <a:bodyPr wrap="square" lIns="0" tIns="0" rIns="0" bIns="0" rtlCol="0"/>
          <a:lstStyle/>
          <a:p/>
        </p:txBody>
      </p:sp>
      <p:sp>
        <p:nvSpPr>
          <p:cNvPr id="30" name="标题 29"/>
          <p:cNvSpPr/>
          <p:nvPr>
            <p:ph type="title"/>
          </p:nvPr>
        </p:nvSpPr>
        <p:spPr>
          <a:xfrm>
            <a:off x="671194" y="285116"/>
            <a:ext cx="10850563" cy="1028699"/>
          </a:xfrm>
        </p:spPr>
        <p:txBody>
          <a:bodyPr/>
          <a:p>
            <a:pPr algn="l" eaLnBrk="0" fontAlgn="base" hangingPunct="0">
              <a:buClrTx/>
              <a:buSzTx/>
              <a:buFontTx/>
            </a:pPr>
            <a:r>
              <a:rPr lang="zh-CN" altLang="en-US" sz="240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分词与词性标注技术水平</a:t>
            </a:r>
            <a:br>
              <a:rPr lang="zh-CN" altLang="en-US" sz="2400">
                <a:solidFill>
                  <a:schemeClr val="tx1">
                    <a:lumMod val="85000"/>
                    <a:lumOff val="15000"/>
                  </a:schemeClr>
                </a:solidFill>
                <a:latin typeface="微软雅黑" panose="020B0503020204020204" pitchFamily="34" charset="-122"/>
                <a:ea typeface="微软雅黑" panose="020B0503020204020204" pitchFamily="34" charset="-122"/>
                <a:cs typeface="+mn-cs"/>
              </a:rPr>
            </a:br>
            <a:endParaRPr lang="zh-CN" altLang="en-US" sz="240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4757927" y="38435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4" name="object 14"/>
          <p:cNvSpPr/>
          <p:nvPr/>
        </p:nvSpPr>
        <p:spPr>
          <a:xfrm>
            <a:off x="4757927" y="40721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5" name="object 15"/>
          <p:cNvSpPr/>
          <p:nvPr/>
        </p:nvSpPr>
        <p:spPr>
          <a:xfrm>
            <a:off x="5443728" y="40721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6" name="object 16"/>
          <p:cNvSpPr/>
          <p:nvPr/>
        </p:nvSpPr>
        <p:spPr>
          <a:xfrm>
            <a:off x="5443728" y="43007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7" name="object 17"/>
          <p:cNvSpPr/>
          <p:nvPr/>
        </p:nvSpPr>
        <p:spPr>
          <a:xfrm>
            <a:off x="6129528" y="38435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8" name="object 18"/>
          <p:cNvSpPr/>
          <p:nvPr/>
        </p:nvSpPr>
        <p:spPr>
          <a:xfrm>
            <a:off x="6129528" y="40721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9" name="object 19"/>
          <p:cNvSpPr/>
          <p:nvPr/>
        </p:nvSpPr>
        <p:spPr>
          <a:xfrm>
            <a:off x="6129528" y="43007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20" name="object 20"/>
          <p:cNvSpPr/>
          <p:nvPr/>
        </p:nvSpPr>
        <p:spPr>
          <a:xfrm>
            <a:off x="6129528" y="4523232"/>
            <a:ext cx="0" cy="12700"/>
          </a:xfrm>
          <a:custGeom>
            <a:avLst/>
            <a:gdLst/>
            <a:ahLst/>
            <a:cxnLst/>
            <a:rect l="l" t="t" r="r" b="b"/>
            <a:pathLst>
              <a:path h="12700">
                <a:moveTo>
                  <a:pt x="0" y="12192"/>
                </a:moveTo>
                <a:lnTo>
                  <a:pt x="0" y="0"/>
                </a:lnTo>
                <a:lnTo>
                  <a:pt x="0" y="12192"/>
                </a:lnTo>
                <a:close/>
              </a:path>
            </a:pathLst>
          </a:custGeom>
          <a:solidFill>
            <a:srgbClr val="000000"/>
          </a:solidFill>
        </p:spPr>
        <p:txBody>
          <a:bodyPr wrap="square" lIns="0" tIns="0" rIns="0" bIns="0" rtlCol="0"/>
          <a:lstStyle/>
          <a:p/>
        </p:txBody>
      </p:sp>
      <p:sp>
        <p:nvSpPr>
          <p:cNvPr id="21" name="object 21"/>
          <p:cNvSpPr/>
          <p:nvPr/>
        </p:nvSpPr>
        <p:spPr>
          <a:xfrm>
            <a:off x="6129528" y="4523232"/>
            <a:ext cx="0" cy="12700"/>
          </a:xfrm>
          <a:custGeom>
            <a:avLst/>
            <a:gdLst/>
            <a:ahLst/>
            <a:cxnLst/>
            <a:rect l="l" t="t" r="r" b="b"/>
            <a:pathLst>
              <a:path h="12700">
                <a:moveTo>
                  <a:pt x="0" y="12192"/>
                </a:moveTo>
                <a:lnTo>
                  <a:pt x="0" y="0"/>
                </a:lnTo>
                <a:lnTo>
                  <a:pt x="0" y="12192"/>
                </a:lnTo>
                <a:close/>
              </a:path>
            </a:pathLst>
          </a:custGeom>
          <a:solidFill>
            <a:srgbClr val="000000"/>
          </a:solidFill>
        </p:spPr>
        <p:txBody>
          <a:bodyPr wrap="square" lIns="0" tIns="0" rIns="0" bIns="0" rtlCol="0"/>
          <a:lstStyle/>
          <a:p/>
        </p:txBody>
      </p:sp>
      <p:sp>
        <p:nvSpPr>
          <p:cNvPr id="22" name="object 22"/>
          <p:cNvSpPr txBox="1"/>
          <p:nvPr/>
        </p:nvSpPr>
        <p:spPr>
          <a:xfrm>
            <a:off x="1926742" y="1565529"/>
            <a:ext cx="1815464" cy="350520"/>
          </a:xfrm>
          <a:prstGeom prst="rect">
            <a:avLst/>
          </a:prstGeom>
        </p:spPr>
        <p:txBody>
          <a:bodyPr vert="horz" wrap="square" lIns="0" tIns="12065" rIns="0" bIns="0" rtlCol="0">
            <a:spAutoFit/>
          </a:bodyPr>
          <a:lstStyle/>
          <a:p>
            <a:pPr marL="354965" indent="-342900" algn="l">
              <a:lnSpc>
                <a:spcPct val="100000"/>
              </a:lnSpc>
              <a:spcBef>
                <a:spcPts val="1940"/>
              </a:spcBef>
              <a:buClrTx/>
              <a:buSzTx/>
              <a:buFont typeface="Arial" panose="020B0604020202020204" pitchFamily="34" charset="0"/>
              <a:buChar char="•"/>
              <a:tabLst>
                <a:tab pos="377190" algn="l"/>
              </a:tabLst>
            </a:pPr>
            <a:r>
              <a:rPr lang="zh-CN" altLang="en-US" sz="2200">
                <a:latin typeface="Calibri" panose="020F0502020204030204" charset="0"/>
                <a:ea typeface="黑体" panose="02010609060101010101" pitchFamily="49" charset="-122"/>
                <a:cs typeface="Calibri" panose="020F0502020204030204" charset="0"/>
              </a:rPr>
              <a:t>性能表现</a:t>
            </a:r>
            <a:endParaRPr lang="zh-CN" altLang="en-US" sz="2200">
              <a:latin typeface="Calibri" panose="020F0502020204030204" charset="0"/>
              <a:ea typeface="黑体" panose="02010609060101010101" pitchFamily="49" charset="-122"/>
              <a:cs typeface="Calibri" panose="020F0502020204030204" charset="0"/>
            </a:endParaRPr>
          </a:p>
        </p:txBody>
      </p:sp>
      <p:sp>
        <p:nvSpPr>
          <p:cNvPr id="23" name="object 23"/>
          <p:cNvSpPr/>
          <p:nvPr/>
        </p:nvSpPr>
        <p:spPr>
          <a:xfrm>
            <a:off x="1667255" y="2185416"/>
            <a:ext cx="8857488" cy="3404615"/>
          </a:xfrm>
          <a:prstGeom prst="rect">
            <a:avLst/>
          </a:prstGeom>
          <a:blipFill>
            <a:blip r:embed="rId1" cstate="print"/>
            <a:stretch>
              <a:fillRect/>
            </a:stretch>
          </a:blipFill>
        </p:spPr>
        <p:txBody>
          <a:bodyPr wrap="square" lIns="0" tIns="0" rIns="0" bIns="0" rtlCol="0"/>
          <a:lstStyle/>
          <a:p/>
        </p:txBody>
      </p:sp>
      <p:sp>
        <p:nvSpPr>
          <p:cNvPr id="30" name="标题 29"/>
          <p:cNvSpPr/>
          <p:nvPr>
            <p:ph type="title"/>
          </p:nvPr>
        </p:nvSpPr>
        <p:spPr>
          <a:xfrm>
            <a:off x="671194" y="285116"/>
            <a:ext cx="10850563" cy="1028699"/>
          </a:xfrm>
        </p:spPr>
        <p:txBody>
          <a:bodyPr/>
          <a:p>
            <a:pPr algn="l" eaLnBrk="0" fontAlgn="base" hangingPunct="0">
              <a:buClrTx/>
              <a:buSzTx/>
              <a:buFontTx/>
            </a:pPr>
            <a:r>
              <a:rPr lang="zh-CN" altLang="en-US" sz="240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分词与词性标注技术水平</a:t>
            </a:r>
            <a:br>
              <a:rPr lang="zh-CN" altLang="en-US" sz="2400">
                <a:solidFill>
                  <a:schemeClr val="tx1">
                    <a:lumMod val="85000"/>
                    <a:lumOff val="15000"/>
                  </a:schemeClr>
                </a:solidFill>
                <a:latin typeface="微软雅黑" panose="020B0503020204020204" pitchFamily="34" charset="-122"/>
                <a:ea typeface="微软雅黑" panose="020B0503020204020204" pitchFamily="34" charset="-122"/>
                <a:cs typeface="+mn-cs"/>
              </a:rPr>
            </a:br>
            <a:endParaRPr lang="zh-CN" altLang="en-US" sz="240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4757927" y="38435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4" name="object 14"/>
          <p:cNvSpPr/>
          <p:nvPr/>
        </p:nvSpPr>
        <p:spPr>
          <a:xfrm>
            <a:off x="4757927" y="40721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5" name="object 15"/>
          <p:cNvSpPr/>
          <p:nvPr/>
        </p:nvSpPr>
        <p:spPr>
          <a:xfrm>
            <a:off x="5443728" y="40721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6" name="object 16"/>
          <p:cNvSpPr/>
          <p:nvPr/>
        </p:nvSpPr>
        <p:spPr>
          <a:xfrm>
            <a:off x="5443728" y="43007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7" name="object 17"/>
          <p:cNvSpPr/>
          <p:nvPr/>
        </p:nvSpPr>
        <p:spPr>
          <a:xfrm>
            <a:off x="6129528" y="38435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8" name="object 18"/>
          <p:cNvSpPr/>
          <p:nvPr/>
        </p:nvSpPr>
        <p:spPr>
          <a:xfrm>
            <a:off x="6129528" y="40721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9" name="object 19"/>
          <p:cNvSpPr/>
          <p:nvPr/>
        </p:nvSpPr>
        <p:spPr>
          <a:xfrm>
            <a:off x="6129528" y="43007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20" name="object 20"/>
          <p:cNvSpPr/>
          <p:nvPr/>
        </p:nvSpPr>
        <p:spPr>
          <a:xfrm>
            <a:off x="6129528" y="4523232"/>
            <a:ext cx="0" cy="12700"/>
          </a:xfrm>
          <a:custGeom>
            <a:avLst/>
            <a:gdLst/>
            <a:ahLst/>
            <a:cxnLst/>
            <a:rect l="l" t="t" r="r" b="b"/>
            <a:pathLst>
              <a:path h="12700">
                <a:moveTo>
                  <a:pt x="0" y="12192"/>
                </a:moveTo>
                <a:lnTo>
                  <a:pt x="0" y="0"/>
                </a:lnTo>
                <a:lnTo>
                  <a:pt x="0" y="12192"/>
                </a:lnTo>
                <a:close/>
              </a:path>
            </a:pathLst>
          </a:custGeom>
          <a:solidFill>
            <a:srgbClr val="000000"/>
          </a:solidFill>
        </p:spPr>
        <p:txBody>
          <a:bodyPr wrap="square" lIns="0" tIns="0" rIns="0" bIns="0" rtlCol="0"/>
          <a:lstStyle/>
          <a:p/>
        </p:txBody>
      </p:sp>
      <p:sp>
        <p:nvSpPr>
          <p:cNvPr id="21" name="object 21"/>
          <p:cNvSpPr/>
          <p:nvPr/>
        </p:nvSpPr>
        <p:spPr>
          <a:xfrm>
            <a:off x="6129528" y="4523232"/>
            <a:ext cx="0" cy="12700"/>
          </a:xfrm>
          <a:custGeom>
            <a:avLst/>
            <a:gdLst/>
            <a:ahLst/>
            <a:cxnLst/>
            <a:rect l="l" t="t" r="r" b="b"/>
            <a:pathLst>
              <a:path h="12700">
                <a:moveTo>
                  <a:pt x="0" y="12192"/>
                </a:moveTo>
                <a:lnTo>
                  <a:pt x="0" y="0"/>
                </a:lnTo>
                <a:lnTo>
                  <a:pt x="0" y="12192"/>
                </a:lnTo>
                <a:close/>
              </a:path>
            </a:pathLst>
          </a:custGeom>
          <a:solidFill>
            <a:srgbClr val="000000"/>
          </a:solidFill>
        </p:spPr>
        <p:txBody>
          <a:bodyPr wrap="square" lIns="0" tIns="0" rIns="0" bIns="0" rtlCol="0"/>
          <a:lstStyle/>
          <a:p/>
        </p:txBody>
      </p:sp>
      <p:sp>
        <p:nvSpPr>
          <p:cNvPr id="22" name="object 22"/>
          <p:cNvSpPr/>
          <p:nvPr/>
        </p:nvSpPr>
        <p:spPr>
          <a:xfrm>
            <a:off x="1524000" y="1642872"/>
            <a:ext cx="9144000" cy="4018788"/>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4757927" y="38435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4" name="object 14"/>
          <p:cNvSpPr/>
          <p:nvPr/>
        </p:nvSpPr>
        <p:spPr>
          <a:xfrm>
            <a:off x="4757927" y="40721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5" name="object 15"/>
          <p:cNvSpPr/>
          <p:nvPr/>
        </p:nvSpPr>
        <p:spPr>
          <a:xfrm>
            <a:off x="5443728" y="40721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6" name="object 16"/>
          <p:cNvSpPr/>
          <p:nvPr/>
        </p:nvSpPr>
        <p:spPr>
          <a:xfrm>
            <a:off x="5443728" y="43007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7" name="object 17"/>
          <p:cNvSpPr/>
          <p:nvPr/>
        </p:nvSpPr>
        <p:spPr>
          <a:xfrm>
            <a:off x="6129528" y="38435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8" name="object 18"/>
          <p:cNvSpPr/>
          <p:nvPr/>
        </p:nvSpPr>
        <p:spPr>
          <a:xfrm>
            <a:off x="6129528" y="40721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19" name="object 19"/>
          <p:cNvSpPr/>
          <p:nvPr/>
        </p:nvSpPr>
        <p:spPr>
          <a:xfrm>
            <a:off x="6129528" y="4300728"/>
            <a:ext cx="0" cy="0"/>
          </a:xfrm>
          <a:custGeom>
            <a:avLst/>
            <a:gdLst/>
            <a:ahLst/>
            <a:cxnLst/>
            <a:rect l="l" t="t" r="r" b="b"/>
            <a:pathLst>
              <a:path>
                <a:moveTo>
                  <a:pt x="0" y="0"/>
                </a:moveTo>
                <a:lnTo>
                  <a:pt x="0" y="0"/>
                </a:lnTo>
              </a:path>
            </a:pathLst>
          </a:custGeom>
          <a:ln w="12192">
            <a:solidFill>
              <a:srgbClr val="000000"/>
            </a:solidFill>
          </a:ln>
        </p:spPr>
        <p:txBody>
          <a:bodyPr wrap="square" lIns="0" tIns="0" rIns="0" bIns="0" rtlCol="0"/>
          <a:lstStyle/>
          <a:p/>
        </p:txBody>
      </p:sp>
      <p:sp>
        <p:nvSpPr>
          <p:cNvPr id="20" name="object 20"/>
          <p:cNvSpPr/>
          <p:nvPr/>
        </p:nvSpPr>
        <p:spPr>
          <a:xfrm>
            <a:off x="6129528" y="4523232"/>
            <a:ext cx="0" cy="12700"/>
          </a:xfrm>
          <a:custGeom>
            <a:avLst/>
            <a:gdLst/>
            <a:ahLst/>
            <a:cxnLst/>
            <a:rect l="l" t="t" r="r" b="b"/>
            <a:pathLst>
              <a:path h="12700">
                <a:moveTo>
                  <a:pt x="0" y="12192"/>
                </a:moveTo>
                <a:lnTo>
                  <a:pt x="0" y="0"/>
                </a:lnTo>
                <a:lnTo>
                  <a:pt x="0" y="12192"/>
                </a:lnTo>
                <a:close/>
              </a:path>
            </a:pathLst>
          </a:custGeom>
          <a:solidFill>
            <a:srgbClr val="000000"/>
          </a:solidFill>
        </p:spPr>
        <p:txBody>
          <a:bodyPr wrap="square" lIns="0" tIns="0" rIns="0" bIns="0" rtlCol="0"/>
          <a:lstStyle/>
          <a:p/>
        </p:txBody>
      </p:sp>
      <p:sp>
        <p:nvSpPr>
          <p:cNvPr id="21" name="object 21"/>
          <p:cNvSpPr/>
          <p:nvPr/>
        </p:nvSpPr>
        <p:spPr>
          <a:xfrm>
            <a:off x="6129528" y="4523232"/>
            <a:ext cx="0" cy="12700"/>
          </a:xfrm>
          <a:custGeom>
            <a:avLst/>
            <a:gdLst/>
            <a:ahLst/>
            <a:cxnLst/>
            <a:rect l="l" t="t" r="r" b="b"/>
            <a:pathLst>
              <a:path h="12700">
                <a:moveTo>
                  <a:pt x="0" y="12192"/>
                </a:moveTo>
                <a:lnTo>
                  <a:pt x="0" y="0"/>
                </a:lnTo>
                <a:lnTo>
                  <a:pt x="0" y="12192"/>
                </a:lnTo>
                <a:close/>
              </a:path>
            </a:pathLst>
          </a:custGeom>
          <a:solidFill>
            <a:srgbClr val="000000"/>
          </a:solidFill>
        </p:spPr>
        <p:txBody>
          <a:bodyPr wrap="square" lIns="0" tIns="0" rIns="0" bIns="0" rtlCol="0"/>
          <a:lstStyle/>
          <a:p/>
        </p:txBody>
      </p:sp>
      <p:sp>
        <p:nvSpPr>
          <p:cNvPr id="22" name="object 22"/>
          <p:cNvSpPr/>
          <p:nvPr/>
        </p:nvSpPr>
        <p:spPr>
          <a:xfrm>
            <a:off x="1524000" y="1662683"/>
            <a:ext cx="9144000" cy="3998976"/>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sym typeface="+mn-ea"/>
              </a:rPr>
              <a:t>POS</a:t>
            </a:r>
            <a:endParaRPr lang="zh-CN" altLang="en-US"/>
          </a:p>
        </p:txBody>
      </p:sp>
      <p:sp>
        <p:nvSpPr>
          <p:cNvPr id="3" name="文本框 2"/>
          <p:cNvSpPr txBox="1"/>
          <p:nvPr/>
        </p:nvSpPr>
        <p:spPr>
          <a:xfrm>
            <a:off x="754380" y="1166495"/>
            <a:ext cx="11437620" cy="5492750"/>
          </a:xfrm>
          <a:prstGeom prst="rect">
            <a:avLst/>
          </a:prstGeom>
          <a:noFill/>
        </p:spPr>
        <p:txBody>
          <a:bodyPr wrap="square" rtlCol="0">
            <a:spAutoFit/>
          </a:bodyPr>
          <a:p>
            <a:pPr>
              <a:lnSpc>
                <a:spcPct val="150000"/>
              </a:lnSpc>
            </a:pPr>
            <a:r>
              <a:rPr lang="zh-CN" altLang="en-US" b="1">
                <a:solidFill>
                  <a:srgbClr val="FF0000"/>
                </a:solidFill>
                <a:latin typeface="Calibri" panose="020F0502020204030204" charset="0"/>
                <a:ea typeface="黑体" panose="02010609060101010101" pitchFamily="49" charset="-122"/>
                <a:cs typeface="Calibri" panose="020F0502020204030204" charset="0"/>
              </a:rPr>
              <a:t>封闭类</a:t>
            </a:r>
            <a:r>
              <a:rPr lang="en-US" altLang="zh-CN" b="1">
                <a:solidFill>
                  <a:srgbClr val="FF0000"/>
                </a:solidFill>
                <a:latin typeface="Calibri" panose="020F0502020204030204" charset="0"/>
                <a:ea typeface="黑体" panose="02010609060101010101" pitchFamily="49" charset="-122"/>
                <a:cs typeface="Calibri" panose="020F0502020204030204" charset="0"/>
              </a:rPr>
              <a:t>closed class</a:t>
            </a:r>
            <a:r>
              <a:rPr lang="zh-CN" altLang="en-US" b="1">
                <a:solidFill>
                  <a:srgbClr val="FF0000"/>
                </a:solidFill>
                <a:latin typeface="Calibri" panose="020F0502020204030204" charset="0"/>
                <a:ea typeface="黑体" panose="02010609060101010101" pitchFamily="49" charset="-122"/>
                <a:cs typeface="Calibri" panose="020F0502020204030204" charset="0"/>
              </a:rPr>
              <a:t>（虚词</a:t>
            </a:r>
            <a:r>
              <a:rPr lang="en-US" altLang="zh-CN" b="1">
                <a:solidFill>
                  <a:srgbClr val="FF0000"/>
                </a:solidFill>
                <a:latin typeface="Calibri" panose="020F0502020204030204" charset="0"/>
                <a:ea typeface="黑体" panose="02010609060101010101" pitchFamily="49" charset="-122"/>
                <a:cs typeface="Calibri" panose="020F0502020204030204" charset="0"/>
              </a:rPr>
              <a:t>function words</a:t>
            </a:r>
            <a:r>
              <a:rPr lang="zh-CN" altLang="en-US" b="1">
                <a:solidFill>
                  <a:srgbClr val="FF0000"/>
                </a:solidFill>
                <a:latin typeface="Calibri" panose="020F0502020204030204" charset="0"/>
                <a:ea typeface="黑体" panose="02010609060101010101" pitchFamily="49" charset="-122"/>
                <a:cs typeface="Calibri" panose="020F0502020204030204" charset="0"/>
              </a:rPr>
              <a:t>）</a:t>
            </a:r>
            <a:endParaRPr lang="en-US" altLang="zh-CN" b="1">
              <a:solidFill>
                <a:srgbClr val="FF0000"/>
              </a:solidFill>
              <a:latin typeface="Calibri" panose="020F0502020204030204" charset="0"/>
              <a:ea typeface="黑体" panose="02010609060101010101" pitchFamily="49" charset="-122"/>
              <a:cs typeface="Calibri" panose="020F0502020204030204" charset="0"/>
            </a:endParaRPr>
          </a:p>
          <a:p>
            <a:pPr>
              <a:lnSpc>
                <a:spcPct val="150000"/>
              </a:lnSpc>
            </a:pPr>
            <a:r>
              <a:rPr lang="zh-CN" altLang="en-US">
                <a:latin typeface="Calibri" panose="020F0502020204030204" charset="0"/>
                <a:ea typeface="黑体" panose="02010609060101010101" pitchFamily="49" charset="-122"/>
                <a:cs typeface="Calibri" panose="020F0502020204030204" charset="0"/>
              </a:rPr>
              <a:t>包含的单词成员相对固定的词类，比如介词，很少创造或杜撰出新的介词。</a:t>
            </a:r>
            <a:endParaRPr lang="zh-CN" altLang="en-US">
              <a:latin typeface="Calibri" panose="020F0502020204030204" charset="0"/>
              <a:ea typeface="黑体" panose="02010609060101010101" pitchFamily="49" charset="-122"/>
              <a:cs typeface="Calibri" panose="020F0502020204030204" charset="0"/>
            </a:endParaRPr>
          </a:p>
          <a:p>
            <a:pPr>
              <a:lnSpc>
                <a:spcPct val="150000"/>
              </a:lnSpc>
            </a:pPr>
            <a:r>
              <a:rPr lang="zh-CN" altLang="en-US">
                <a:latin typeface="Calibri" panose="020F0502020204030204" charset="0"/>
                <a:ea typeface="黑体" panose="02010609060101010101" pitchFamily="49" charset="-122"/>
                <a:cs typeface="Calibri" panose="020F0502020204030204" charset="0"/>
              </a:rPr>
              <a:t>主要封闭类：</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b="1">
                <a:latin typeface="Calibri" panose="020F0502020204030204" charset="0"/>
                <a:ea typeface="黑体" panose="02010609060101010101" pitchFamily="49" charset="-122"/>
                <a:cs typeface="Calibri" panose="020F0502020204030204" charset="0"/>
              </a:rPr>
              <a:t>介词</a:t>
            </a:r>
            <a:r>
              <a:rPr lang="en-US" altLang="zh-CN" b="1">
                <a:latin typeface="Calibri" panose="020F0502020204030204" charset="0"/>
                <a:ea typeface="黑体" panose="02010609060101010101" pitchFamily="49" charset="-122"/>
                <a:cs typeface="Calibri" panose="020F0502020204030204" charset="0"/>
              </a:rPr>
              <a:t>prepositions</a:t>
            </a:r>
            <a:r>
              <a:rPr lang="zh-CN" altLang="en-US" b="1">
                <a:latin typeface="Calibri" panose="020F0502020204030204" charset="0"/>
                <a:ea typeface="黑体" panose="02010609060101010101" pitchFamily="49" charset="-122"/>
                <a:cs typeface="Calibri" panose="020F0502020204030204" charset="0"/>
              </a:rPr>
              <a:t>：</a:t>
            </a:r>
            <a:r>
              <a:rPr lang="en-US" altLang="zh-CN" b="1">
                <a:latin typeface="Calibri" panose="020F0502020204030204" charset="0"/>
                <a:ea typeface="黑体" panose="02010609060101010101" pitchFamily="49" charset="-122"/>
                <a:cs typeface="Calibri" panose="020F0502020204030204" charset="0"/>
              </a:rPr>
              <a:t>on, under, over, near, by...</a:t>
            </a:r>
            <a:endParaRPr lang="en-US" altLang="zh-CN" b="1">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b="1">
                <a:latin typeface="Calibri" panose="020F0502020204030204" charset="0"/>
                <a:ea typeface="黑体" panose="02010609060101010101" pitchFamily="49" charset="-122"/>
                <a:cs typeface="Calibri" panose="020F0502020204030204" charset="0"/>
              </a:rPr>
              <a:t>限定词</a:t>
            </a:r>
            <a:r>
              <a:rPr lang="en-US" altLang="zh-CN" b="1">
                <a:latin typeface="Calibri" panose="020F0502020204030204" charset="0"/>
                <a:ea typeface="黑体" panose="02010609060101010101" pitchFamily="49" charset="-122"/>
                <a:cs typeface="Calibri" panose="020F0502020204030204" charset="0"/>
              </a:rPr>
              <a:t>determiners</a:t>
            </a:r>
            <a:r>
              <a:rPr lang="zh-CN" altLang="en-US" b="1">
                <a:latin typeface="Calibri" panose="020F0502020204030204" charset="0"/>
                <a:ea typeface="黑体" panose="02010609060101010101" pitchFamily="49" charset="-122"/>
                <a:cs typeface="Calibri" panose="020F0502020204030204" charset="0"/>
              </a:rPr>
              <a:t>：</a:t>
            </a:r>
            <a:r>
              <a:rPr lang="en-US" altLang="zh-CN" b="1">
                <a:latin typeface="Calibri" panose="020F0502020204030204" charset="0"/>
                <a:ea typeface="黑体" panose="02010609060101010101" pitchFamily="49" charset="-122"/>
                <a:cs typeface="Calibri" panose="020F0502020204030204" charset="0"/>
              </a:rPr>
              <a:t>a, an, the, this, that</a:t>
            </a:r>
            <a:endParaRPr lang="en-US" altLang="zh-CN" b="1">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b="1">
                <a:latin typeface="Calibri" panose="020F0502020204030204" charset="0"/>
                <a:ea typeface="黑体" panose="02010609060101010101" pitchFamily="49" charset="-122"/>
                <a:cs typeface="Calibri" panose="020F0502020204030204" charset="0"/>
              </a:rPr>
              <a:t>代词</a:t>
            </a:r>
            <a:r>
              <a:rPr lang="en-US" altLang="zh-CN" b="1">
                <a:latin typeface="Calibri" panose="020F0502020204030204" charset="0"/>
                <a:ea typeface="黑体" panose="02010609060101010101" pitchFamily="49" charset="-122"/>
                <a:cs typeface="Calibri" panose="020F0502020204030204" charset="0"/>
              </a:rPr>
              <a:t>pronouns</a:t>
            </a:r>
            <a:r>
              <a:rPr lang="zh-CN" altLang="en-US" b="1">
                <a:latin typeface="Calibri" panose="020F0502020204030204" charset="0"/>
                <a:ea typeface="黑体" panose="02010609060101010101" pitchFamily="49" charset="-122"/>
                <a:cs typeface="Calibri" panose="020F0502020204030204" charset="0"/>
              </a:rPr>
              <a:t>：</a:t>
            </a:r>
            <a:r>
              <a:rPr lang="en-US" altLang="zh-CN" b="1">
                <a:latin typeface="Calibri" panose="020F0502020204030204" charset="0"/>
                <a:ea typeface="黑体" panose="02010609060101010101" pitchFamily="49" charset="-122"/>
                <a:cs typeface="Calibri" panose="020F0502020204030204" charset="0"/>
              </a:rPr>
              <a:t>she, who, I, others</a:t>
            </a:r>
            <a:endParaRPr lang="en-US" altLang="zh-CN" b="1">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b="1">
                <a:latin typeface="Calibri" panose="020F0502020204030204" charset="0"/>
                <a:ea typeface="黑体" panose="02010609060101010101" pitchFamily="49" charset="-122"/>
                <a:cs typeface="Calibri" panose="020F0502020204030204" charset="0"/>
              </a:rPr>
              <a:t>连接词</a:t>
            </a:r>
            <a:r>
              <a:rPr lang="en-US" altLang="zh-CN" b="1">
                <a:latin typeface="Calibri" panose="020F0502020204030204" charset="0"/>
                <a:ea typeface="黑体" panose="02010609060101010101" pitchFamily="49" charset="-122"/>
                <a:cs typeface="Calibri" panose="020F0502020204030204" charset="0"/>
              </a:rPr>
              <a:t>conjunctions</a:t>
            </a:r>
            <a:r>
              <a:rPr lang="zh-CN" altLang="en-US" b="1">
                <a:latin typeface="Calibri" panose="020F0502020204030204" charset="0"/>
                <a:ea typeface="黑体" panose="02010609060101010101" pitchFamily="49" charset="-122"/>
                <a:cs typeface="Calibri" panose="020F0502020204030204" charset="0"/>
              </a:rPr>
              <a:t>：</a:t>
            </a:r>
            <a:r>
              <a:rPr lang="en-US" altLang="zh-CN" b="1">
                <a:latin typeface="Calibri" panose="020F0502020204030204" charset="0"/>
                <a:ea typeface="黑体" panose="02010609060101010101" pitchFamily="49" charset="-122"/>
                <a:cs typeface="Calibri" panose="020F0502020204030204" charset="0"/>
              </a:rPr>
              <a:t>and, but, or, as, if, when</a:t>
            </a:r>
            <a:endParaRPr lang="en-US" altLang="zh-CN" b="1">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b="1">
                <a:latin typeface="Calibri" panose="020F0502020204030204" charset="0"/>
                <a:ea typeface="黑体" panose="02010609060101010101" pitchFamily="49" charset="-122"/>
                <a:cs typeface="Calibri" panose="020F0502020204030204" charset="0"/>
              </a:rPr>
              <a:t>助动词</a:t>
            </a:r>
            <a:r>
              <a:rPr lang="en-US" altLang="zh-CN" b="1">
                <a:latin typeface="Calibri" panose="020F0502020204030204" charset="0"/>
                <a:ea typeface="黑体" panose="02010609060101010101" pitchFamily="49" charset="-122"/>
                <a:cs typeface="Calibri" panose="020F0502020204030204" charset="0"/>
              </a:rPr>
              <a:t>auxiliary verbs</a:t>
            </a:r>
            <a:r>
              <a:rPr lang="zh-CN" altLang="en-US" b="1">
                <a:latin typeface="Calibri" panose="020F0502020204030204" charset="0"/>
                <a:ea typeface="黑体" panose="02010609060101010101" pitchFamily="49" charset="-122"/>
                <a:cs typeface="Calibri" panose="020F0502020204030204" charset="0"/>
              </a:rPr>
              <a:t>：</a:t>
            </a:r>
            <a:r>
              <a:rPr lang="en-US" altLang="zh-CN" b="1">
                <a:latin typeface="Calibri" panose="020F0502020204030204" charset="0"/>
                <a:ea typeface="黑体" panose="02010609060101010101" pitchFamily="49" charset="-122"/>
                <a:cs typeface="Calibri" panose="020F0502020204030204" charset="0"/>
              </a:rPr>
              <a:t>can, may, should</a:t>
            </a:r>
            <a:endParaRPr lang="en-US" altLang="zh-CN" b="1">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b="1">
                <a:latin typeface="Calibri" panose="020F0502020204030204" charset="0"/>
                <a:ea typeface="黑体" panose="02010609060101010101" pitchFamily="49" charset="-122"/>
                <a:cs typeface="Calibri" panose="020F0502020204030204" charset="0"/>
              </a:rPr>
              <a:t>小品词</a:t>
            </a:r>
            <a:r>
              <a:rPr lang="en-US" altLang="zh-CN" b="1">
                <a:latin typeface="Calibri" panose="020F0502020204030204" charset="0"/>
                <a:ea typeface="黑体" panose="02010609060101010101" pitchFamily="49" charset="-122"/>
                <a:cs typeface="Calibri" panose="020F0502020204030204" charset="0"/>
              </a:rPr>
              <a:t>particles</a:t>
            </a:r>
            <a:r>
              <a:rPr lang="zh-CN" altLang="en-US" b="1">
                <a:latin typeface="Calibri" panose="020F0502020204030204" charset="0"/>
                <a:ea typeface="黑体" panose="02010609060101010101" pitchFamily="49" charset="-122"/>
                <a:cs typeface="Calibri" panose="020F0502020204030204" charset="0"/>
              </a:rPr>
              <a:t>：</a:t>
            </a:r>
            <a:r>
              <a:rPr lang="en-US" altLang="zh-CN" b="1">
                <a:latin typeface="Calibri" panose="020F0502020204030204" charset="0"/>
                <a:ea typeface="黑体" panose="02010609060101010101" pitchFamily="49" charset="-122"/>
                <a:cs typeface="Calibri" panose="020F0502020204030204" charset="0"/>
              </a:rPr>
              <a:t>up, down, on, off, in, out</a:t>
            </a:r>
            <a:endParaRPr lang="en-US" altLang="zh-CN" b="1">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b="1">
                <a:latin typeface="Calibri" panose="020F0502020204030204" charset="0"/>
                <a:ea typeface="黑体" panose="02010609060101010101" pitchFamily="49" charset="-122"/>
                <a:cs typeface="Calibri" panose="020F0502020204030204" charset="0"/>
              </a:rPr>
              <a:t>数词</a:t>
            </a:r>
            <a:r>
              <a:rPr lang="en-US" altLang="zh-CN" b="1">
                <a:latin typeface="Calibri" panose="020F0502020204030204" charset="0"/>
                <a:ea typeface="黑体" panose="02010609060101010101" pitchFamily="49" charset="-122"/>
                <a:cs typeface="Calibri" panose="020F0502020204030204" charset="0"/>
              </a:rPr>
              <a:t>numerals</a:t>
            </a:r>
            <a:r>
              <a:rPr lang="zh-CN" altLang="en-US" b="1">
                <a:latin typeface="Calibri" panose="020F0502020204030204" charset="0"/>
                <a:ea typeface="黑体" panose="02010609060101010101" pitchFamily="49" charset="-122"/>
                <a:cs typeface="Calibri" panose="020F0502020204030204" charset="0"/>
              </a:rPr>
              <a:t>：</a:t>
            </a:r>
            <a:r>
              <a:rPr lang="en-US" altLang="zh-CN" b="1">
                <a:latin typeface="Calibri" panose="020F0502020204030204" charset="0"/>
                <a:ea typeface="黑体" panose="02010609060101010101" pitchFamily="49" charset="-122"/>
                <a:cs typeface="Calibri" panose="020F0502020204030204" charset="0"/>
              </a:rPr>
              <a:t>one, two, three, first, second</a:t>
            </a:r>
            <a:endParaRPr lang="en-US" altLang="zh-CN" b="1">
              <a:latin typeface="Calibri" panose="020F0502020204030204" charset="0"/>
              <a:ea typeface="黑体" panose="02010609060101010101" pitchFamily="49" charset="-122"/>
              <a:cs typeface="Calibri" panose="020F0502020204030204" charset="0"/>
            </a:endParaRPr>
          </a:p>
          <a:p>
            <a:pPr marL="285750" indent="-285750">
              <a:lnSpc>
                <a:spcPct val="150000"/>
              </a:lnSpc>
            </a:pPr>
            <a:r>
              <a:rPr lang="zh-CN" altLang="en-US" b="1">
                <a:highlight>
                  <a:srgbClr val="FFFF00"/>
                </a:highlight>
                <a:latin typeface="Calibri" panose="020F0502020204030204" charset="0"/>
                <a:ea typeface="黑体" panose="02010609060101010101" pitchFamily="49" charset="-122"/>
                <a:cs typeface="Calibri" panose="020F0502020204030204" charset="0"/>
              </a:rPr>
              <a:t>小品词与介词或副词类似</a:t>
            </a:r>
            <a:r>
              <a:rPr lang="zh-CN" altLang="en-US">
                <a:latin typeface="Calibri" panose="020F0502020204030204" charset="0"/>
                <a:ea typeface="黑体" panose="02010609060101010101" pitchFamily="49" charset="-122"/>
                <a:cs typeface="Calibri" panose="020F0502020204030204" charset="0"/>
              </a:rPr>
              <a:t>，通常与动词结合起来使用，小品词把动词意义加以扩展，跟同样形式的介词不同。</a:t>
            </a:r>
            <a:endParaRPr lang="zh-CN" altLang="en-US">
              <a:latin typeface="Calibri" panose="020F0502020204030204" charset="0"/>
              <a:ea typeface="黑体" panose="02010609060101010101" pitchFamily="49" charset="-122"/>
              <a:cs typeface="Calibri" panose="020F0502020204030204" charset="0"/>
            </a:endParaRPr>
          </a:p>
          <a:p>
            <a:pPr>
              <a:lnSpc>
                <a:spcPct val="150000"/>
              </a:lnSpc>
            </a:pPr>
            <a:r>
              <a:rPr lang="zh-CN" altLang="en-US">
                <a:latin typeface="Calibri" panose="020F0502020204030204" charset="0"/>
                <a:ea typeface="黑体" panose="02010609060101010101" pitchFamily="49" charset="-122"/>
                <a:cs typeface="Calibri" panose="020F0502020204030204" charset="0"/>
              </a:rPr>
              <a:t>动词和小品词连接起来成为短语动词</a:t>
            </a:r>
            <a:endParaRPr lang="zh-CN" altLang="en-US">
              <a:latin typeface="Calibri" panose="020F0502020204030204" charset="0"/>
              <a:ea typeface="黑体" panose="02010609060101010101" pitchFamily="49" charset="-122"/>
              <a:cs typeface="Calibri" panose="020F0502020204030204" charset="0"/>
            </a:endParaRPr>
          </a:p>
          <a:p>
            <a:pPr>
              <a:lnSpc>
                <a:spcPct val="150000"/>
              </a:lnSpc>
            </a:pPr>
            <a:r>
              <a:rPr lang="zh-CN" altLang="en-US">
                <a:latin typeface="Calibri" panose="020F0502020204030204" charset="0"/>
                <a:ea typeface="黑体" panose="02010609060101010101" pitchFamily="49" charset="-122"/>
                <a:cs typeface="Calibri" panose="020F0502020204030204" charset="0"/>
              </a:rPr>
              <a:t>比如：</a:t>
            </a:r>
            <a:r>
              <a:rPr lang="en-US" altLang="zh-CN">
                <a:latin typeface="Calibri" panose="020F0502020204030204" charset="0"/>
                <a:ea typeface="黑体" panose="02010609060101010101" pitchFamily="49" charset="-122"/>
                <a:cs typeface="Calibri" panose="020F0502020204030204" charset="0"/>
              </a:rPr>
              <a:t>Moral reform is the effort to </a:t>
            </a:r>
            <a:r>
              <a:rPr lang="en-US" altLang="zh-CN" b="1">
                <a:solidFill>
                  <a:srgbClr val="FF0000"/>
                </a:solidFill>
                <a:latin typeface="Calibri" panose="020F0502020204030204" charset="0"/>
                <a:ea typeface="黑体" panose="02010609060101010101" pitchFamily="49" charset="-122"/>
                <a:cs typeface="Calibri" panose="020F0502020204030204" charset="0"/>
              </a:rPr>
              <a:t>throw off</a:t>
            </a:r>
            <a:r>
              <a:rPr lang="en-US" altLang="zh-CN">
                <a:latin typeface="Calibri" panose="020F0502020204030204" charset="0"/>
                <a:ea typeface="黑体" panose="02010609060101010101" pitchFamily="49" charset="-122"/>
                <a:cs typeface="Calibri" panose="020F0502020204030204" charset="0"/>
              </a:rPr>
              <a:t> sleep. </a:t>
            </a:r>
            <a:endParaRPr lang="en-US" altLang="zh-CN">
              <a:latin typeface="Calibri" panose="020F0502020204030204" charset="0"/>
              <a:ea typeface="黑体" panose="02010609060101010101" pitchFamily="49" charset="-122"/>
              <a:cs typeface="Calibri" panose="020F050202020403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sym typeface="+mn-ea"/>
              </a:rPr>
              <a:t>POS</a:t>
            </a:r>
            <a:endParaRPr lang="zh-CN" altLang="en-US"/>
          </a:p>
        </p:txBody>
      </p:sp>
      <p:sp>
        <p:nvSpPr>
          <p:cNvPr id="3" name="文本框 2"/>
          <p:cNvSpPr txBox="1"/>
          <p:nvPr/>
        </p:nvSpPr>
        <p:spPr>
          <a:xfrm>
            <a:off x="1356995" y="1177290"/>
            <a:ext cx="10212705" cy="5492750"/>
          </a:xfrm>
          <a:prstGeom prst="rect">
            <a:avLst/>
          </a:prstGeom>
          <a:noFill/>
        </p:spPr>
        <p:txBody>
          <a:bodyPr wrap="square" rtlCol="0">
            <a:spAutoFit/>
          </a:bodyPr>
          <a:p>
            <a:pPr marL="285750" indent="-285750">
              <a:lnSpc>
                <a:spcPct val="150000"/>
              </a:lnSpc>
              <a:buFont typeface="Arial" panose="020B0604020202020204" pitchFamily="34" charset="0"/>
              <a:buChar char="•"/>
            </a:pPr>
            <a:r>
              <a:rPr lang="zh-CN" altLang="en-US" b="1">
                <a:latin typeface="Calibri" panose="020F0502020204030204" charset="0"/>
                <a:ea typeface="黑体" panose="02010609060101010101" pitchFamily="49" charset="-122"/>
                <a:cs typeface="Calibri" panose="020F0502020204030204" charset="0"/>
              </a:rPr>
              <a:t>限定词</a:t>
            </a:r>
            <a:r>
              <a:rPr lang="en-US" altLang="zh-CN" b="1">
                <a:latin typeface="Calibri" panose="020F0502020204030204" charset="0"/>
                <a:ea typeface="黑体" panose="02010609060101010101" pitchFamily="49" charset="-122"/>
                <a:cs typeface="Calibri" panose="020F0502020204030204" charset="0"/>
              </a:rPr>
              <a:t>determiners</a:t>
            </a:r>
            <a:r>
              <a:rPr lang="zh-CN" altLang="en-US" b="1">
                <a:latin typeface="Calibri" panose="020F0502020204030204" charset="0"/>
                <a:ea typeface="黑体" panose="02010609060101010101" pitchFamily="49" charset="-122"/>
                <a:cs typeface="Calibri" panose="020F0502020204030204" charset="0"/>
              </a:rPr>
              <a:t>与名词一起出现常作为句子的开头。</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特殊一类是冠词</a:t>
            </a:r>
            <a:r>
              <a:rPr lang="en-US" altLang="zh-CN">
                <a:latin typeface="Calibri" panose="020F0502020204030204" charset="0"/>
                <a:ea typeface="黑体" panose="02010609060101010101" pitchFamily="49" charset="-122"/>
                <a:cs typeface="Calibri" panose="020F0502020204030204" charset="0"/>
              </a:rPr>
              <a:t>article: a, an, the</a:t>
            </a:r>
            <a:endParaRPr lang="en-US" altLang="zh-CN">
              <a:latin typeface="Calibri" panose="020F0502020204030204" charset="0"/>
              <a:ea typeface="黑体" panose="02010609060101010101" pitchFamily="49" charset="-122"/>
              <a:cs typeface="Calibri" panose="020F0502020204030204" charset="0"/>
            </a:endParaRPr>
          </a:p>
          <a:p>
            <a:pPr marL="285750" indent="-285750">
              <a:lnSpc>
                <a:spcPct val="150000"/>
              </a:lnSpc>
            </a:pPr>
            <a:r>
              <a:rPr lang="zh-CN" altLang="en-US">
                <a:latin typeface="Calibri" panose="020F0502020204030204" charset="0"/>
                <a:ea typeface="黑体" panose="02010609060101010101" pitchFamily="49" charset="-122"/>
                <a:cs typeface="Calibri" panose="020F0502020204030204" charset="0"/>
              </a:rPr>
              <a:t>冠词的使用频率很高。</a:t>
            </a:r>
            <a:endParaRPr lang="zh-CN" altLang="en-US">
              <a:latin typeface="Calibri" panose="020F0502020204030204" charset="0"/>
              <a:ea typeface="黑体" panose="02010609060101010101" pitchFamily="49" charset="-122"/>
              <a:cs typeface="Calibri" panose="020F0502020204030204" charset="0"/>
            </a:endParaRPr>
          </a:p>
          <a:p>
            <a:pPr>
              <a:lnSpc>
                <a:spcPct val="150000"/>
              </a:lnSpc>
            </a:pPr>
            <a:r>
              <a:rPr lang="en-US" altLang="zh-CN">
                <a:latin typeface="Calibri" panose="020F0502020204030204" charset="0"/>
                <a:ea typeface="黑体" panose="02010609060101010101" pitchFamily="49" charset="-122"/>
                <a:cs typeface="Calibri" panose="020F0502020204030204" charset="0"/>
              </a:rPr>
              <a:t>COBUILD</a:t>
            </a:r>
            <a:r>
              <a:rPr lang="zh-CN" altLang="en-US">
                <a:latin typeface="Calibri" panose="020F0502020204030204" charset="0"/>
                <a:ea typeface="黑体" panose="02010609060101010101" pitchFamily="49" charset="-122"/>
                <a:cs typeface="Calibri" panose="020F0502020204030204" charset="0"/>
              </a:rPr>
              <a:t>语料库（</a:t>
            </a:r>
            <a:r>
              <a:rPr lang="en-US" altLang="zh-CN">
                <a:latin typeface="Calibri" panose="020F0502020204030204" charset="0"/>
                <a:ea typeface="黑体" panose="02010609060101010101" pitchFamily="49" charset="-122"/>
                <a:cs typeface="Calibri" panose="020F0502020204030204" charset="0"/>
              </a:rPr>
              <a:t>1600</a:t>
            </a:r>
            <a:r>
              <a:rPr lang="zh-CN" altLang="en-US">
                <a:latin typeface="Calibri" panose="020F0502020204030204" charset="0"/>
                <a:ea typeface="黑体" panose="02010609060101010101" pitchFamily="49" charset="-122"/>
                <a:cs typeface="Calibri" panose="020F0502020204030204" charset="0"/>
              </a:rPr>
              <a:t>万单词）统计：</a:t>
            </a:r>
            <a:endParaRPr lang="zh-CN" altLang="en-US">
              <a:latin typeface="Calibri" panose="020F0502020204030204" charset="0"/>
              <a:ea typeface="黑体" panose="02010609060101010101" pitchFamily="49" charset="-122"/>
              <a:cs typeface="Calibri" panose="020F0502020204030204" charset="0"/>
            </a:endParaRPr>
          </a:p>
          <a:p>
            <a:pPr>
              <a:lnSpc>
                <a:spcPct val="150000"/>
              </a:lnSpc>
            </a:pPr>
            <a:r>
              <a:rPr lang="en-US" altLang="zh-CN">
                <a:latin typeface="Calibri" panose="020F0502020204030204" charset="0"/>
                <a:ea typeface="黑体" panose="02010609060101010101" pitchFamily="49" charset="-122"/>
                <a:cs typeface="Calibri" panose="020F0502020204030204" charset="0"/>
              </a:rPr>
              <a:t>the:1071676</a:t>
            </a:r>
            <a:endParaRPr lang="en-US" altLang="zh-CN">
              <a:latin typeface="Calibri" panose="020F0502020204030204" charset="0"/>
              <a:ea typeface="黑体" panose="02010609060101010101" pitchFamily="49" charset="-122"/>
              <a:cs typeface="Calibri" panose="020F0502020204030204" charset="0"/>
            </a:endParaRPr>
          </a:p>
          <a:p>
            <a:pPr>
              <a:lnSpc>
                <a:spcPct val="150000"/>
              </a:lnSpc>
            </a:pPr>
            <a:r>
              <a:rPr lang="en-US" altLang="zh-CN">
                <a:latin typeface="Calibri" panose="020F0502020204030204" charset="0"/>
                <a:ea typeface="黑体" panose="02010609060101010101" pitchFamily="49" charset="-122"/>
                <a:cs typeface="Calibri" panose="020F0502020204030204" charset="0"/>
              </a:rPr>
              <a:t>a:413887</a:t>
            </a:r>
            <a:endParaRPr lang="en-US" altLang="zh-CN">
              <a:latin typeface="Calibri" panose="020F0502020204030204" charset="0"/>
              <a:ea typeface="黑体" panose="02010609060101010101" pitchFamily="49" charset="-122"/>
              <a:cs typeface="Calibri" panose="020F0502020204030204" charset="0"/>
            </a:endParaRPr>
          </a:p>
          <a:p>
            <a:pPr>
              <a:lnSpc>
                <a:spcPct val="150000"/>
              </a:lnSpc>
            </a:pPr>
            <a:r>
              <a:rPr lang="en-US" altLang="zh-CN">
                <a:latin typeface="Calibri" panose="020F0502020204030204" charset="0"/>
                <a:ea typeface="黑体" panose="02010609060101010101" pitchFamily="49" charset="-122"/>
                <a:cs typeface="Calibri" panose="020F0502020204030204" charset="0"/>
              </a:rPr>
              <a:t>an:59359</a:t>
            </a:r>
            <a:endParaRPr lang="en-US" altLang="zh-CN">
              <a:latin typeface="Calibri" panose="020F0502020204030204" charset="0"/>
              <a:ea typeface="黑体" panose="02010609060101010101" pitchFamily="49" charset="-122"/>
              <a:cs typeface="Calibri" panose="020F0502020204030204" charset="0"/>
            </a:endParaRPr>
          </a:p>
          <a:p>
            <a:pPr>
              <a:lnSpc>
                <a:spcPct val="150000"/>
              </a:lnSpc>
            </a:pP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b="1">
                <a:latin typeface="Calibri" panose="020F0502020204030204" charset="0"/>
                <a:ea typeface="黑体" panose="02010609060101010101" pitchFamily="49" charset="-122"/>
                <a:cs typeface="Calibri" panose="020F0502020204030204" charset="0"/>
              </a:rPr>
              <a:t>连接词用来连接两个短语、分句或句子</a:t>
            </a:r>
            <a:endParaRPr lang="zh-CN" altLang="en-US" b="1">
              <a:latin typeface="Calibri" panose="020F0502020204030204" charset="0"/>
              <a:ea typeface="黑体" panose="02010609060101010101" pitchFamily="49" charset="-122"/>
              <a:cs typeface="Calibri" panose="020F0502020204030204" charset="0"/>
            </a:endParaRPr>
          </a:p>
          <a:p>
            <a:pPr marL="342900" indent="-342900">
              <a:lnSpc>
                <a:spcPct val="150000"/>
              </a:lnSpc>
              <a:buAutoNum type="arabicPeriod"/>
            </a:pPr>
            <a:r>
              <a:rPr lang="zh-CN" altLang="en-US">
                <a:latin typeface="Calibri" panose="020F0502020204030204" charset="0"/>
                <a:ea typeface="黑体" panose="02010609060101010101" pitchFamily="49" charset="-122"/>
                <a:cs typeface="Calibri" panose="020F0502020204030204" charset="0"/>
              </a:rPr>
              <a:t>并列连接词：</a:t>
            </a:r>
            <a:r>
              <a:rPr lang="en-US" altLang="zh-CN">
                <a:latin typeface="Calibri" panose="020F0502020204030204" charset="0"/>
                <a:ea typeface="黑体" panose="02010609060101010101" pitchFamily="49" charset="-122"/>
                <a:cs typeface="Calibri" panose="020F0502020204030204" charset="0"/>
              </a:rPr>
              <a:t>and, or, but</a:t>
            </a:r>
            <a:endParaRPr lang="en-US" altLang="zh-CN">
              <a:latin typeface="Calibri" panose="020F0502020204030204" charset="0"/>
              <a:ea typeface="黑体" panose="02010609060101010101" pitchFamily="49" charset="-122"/>
              <a:cs typeface="Calibri" panose="020F0502020204030204" charset="0"/>
            </a:endParaRPr>
          </a:p>
          <a:p>
            <a:pPr marL="342900" indent="-342900">
              <a:lnSpc>
                <a:spcPct val="150000"/>
              </a:lnSpc>
              <a:buAutoNum type="arabicPeriod"/>
            </a:pPr>
            <a:r>
              <a:rPr lang="zh-CN" altLang="en-US">
                <a:latin typeface="Calibri" panose="020F0502020204030204" charset="0"/>
                <a:ea typeface="黑体" panose="02010609060101010101" pitchFamily="49" charset="-122"/>
                <a:cs typeface="Calibri" panose="020F0502020204030204" charset="0"/>
              </a:rPr>
              <a:t>从属连接词：</a:t>
            </a:r>
            <a:r>
              <a:rPr lang="en-US" altLang="zh-CN">
                <a:latin typeface="Calibri" panose="020F0502020204030204" charset="0"/>
                <a:ea typeface="黑体" panose="02010609060101010101" pitchFamily="49" charset="-122"/>
                <a:cs typeface="Calibri" panose="020F0502020204030204" charset="0"/>
              </a:rPr>
              <a:t>that</a:t>
            </a:r>
            <a:endParaRPr lang="en-US" altLang="zh-CN">
              <a:latin typeface="Calibri" panose="020F0502020204030204" charset="0"/>
              <a:ea typeface="黑体" panose="02010609060101010101" pitchFamily="49" charset="-122"/>
              <a:cs typeface="Calibri" panose="020F0502020204030204" charset="0"/>
            </a:endParaRPr>
          </a:p>
          <a:p>
            <a:pPr marL="342900" indent="-342900">
              <a:lnSpc>
                <a:spcPct val="150000"/>
              </a:lnSpc>
            </a:pPr>
            <a:r>
              <a:rPr lang="en-US" altLang="zh-CN">
                <a:latin typeface="Calibri" panose="020F0502020204030204" charset="0"/>
                <a:ea typeface="黑体" panose="02010609060101010101" pitchFamily="49" charset="-122"/>
                <a:cs typeface="Calibri" panose="020F0502020204030204" charset="0"/>
              </a:rPr>
              <a:t>I thought that you may like some milk.</a:t>
            </a:r>
            <a:endParaRPr lang="en-US" altLang="zh-CN">
              <a:latin typeface="Calibri" panose="020F0502020204030204" charset="0"/>
              <a:ea typeface="黑体" panose="02010609060101010101" pitchFamily="49" charset="-122"/>
              <a:cs typeface="Calibri" panose="020F0502020204030204" charset="0"/>
            </a:endParaRPr>
          </a:p>
          <a:p>
            <a:pPr>
              <a:lnSpc>
                <a:spcPct val="150000"/>
              </a:lnSpc>
            </a:pPr>
            <a:r>
              <a:rPr lang="zh-CN" altLang="en-US" b="1">
                <a:latin typeface="Calibri" panose="020F0502020204030204" charset="0"/>
                <a:ea typeface="黑体" panose="02010609060101010101" pitchFamily="49" charset="-122"/>
                <a:cs typeface="Calibri" panose="020F0502020204030204" charset="0"/>
              </a:rPr>
              <a:t>像</a:t>
            </a:r>
            <a:r>
              <a:rPr lang="en-US" altLang="zh-CN" b="1">
                <a:latin typeface="Calibri" panose="020F0502020204030204" charset="0"/>
                <a:ea typeface="黑体" panose="02010609060101010101" pitchFamily="49" charset="-122"/>
                <a:cs typeface="Calibri" panose="020F0502020204030204" charset="0"/>
              </a:rPr>
              <a:t>that</a:t>
            </a:r>
            <a:r>
              <a:rPr lang="zh-CN" altLang="en-US" b="1">
                <a:latin typeface="Calibri" panose="020F0502020204030204" charset="0"/>
                <a:ea typeface="黑体" panose="02010609060101010101" pitchFamily="49" charset="-122"/>
                <a:cs typeface="Calibri" panose="020F0502020204030204" charset="0"/>
              </a:rPr>
              <a:t>这样把动词和它的论元以这种方式连接起来的从属连接词又称为标补语</a:t>
            </a:r>
            <a:r>
              <a:rPr lang="zh-CN" altLang="en-US">
                <a:latin typeface="Calibri" panose="020F0502020204030204" charset="0"/>
                <a:ea typeface="黑体" panose="02010609060101010101" pitchFamily="49" charset="-122"/>
                <a:cs typeface="Calibri" panose="020F0502020204030204" charset="0"/>
              </a:rPr>
              <a:t>。</a:t>
            </a:r>
            <a:endParaRPr lang="en-US" altLang="zh-CN">
              <a:latin typeface="Calibri" panose="020F0502020204030204" charset="0"/>
              <a:ea typeface="黑体" panose="02010609060101010101" pitchFamily="49" charset="-122"/>
              <a:cs typeface="Calibri" panose="020F050202020403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sym typeface="+mn-ea"/>
              </a:rPr>
              <a:t>POS</a:t>
            </a:r>
            <a:endParaRPr lang="zh-CN" altLang="en-US"/>
          </a:p>
        </p:txBody>
      </p:sp>
      <p:sp>
        <p:nvSpPr>
          <p:cNvPr id="3" name="文本框 2"/>
          <p:cNvSpPr txBox="1"/>
          <p:nvPr/>
        </p:nvSpPr>
        <p:spPr>
          <a:xfrm>
            <a:off x="989965" y="1810385"/>
            <a:ext cx="10212705" cy="2168525"/>
          </a:xfrm>
          <a:prstGeom prst="rect">
            <a:avLst/>
          </a:prstGeom>
          <a:noFill/>
        </p:spPr>
        <p:txBody>
          <a:bodyPr wrap="square" rtlCol="0">
            <a:spAutoFit/>
          </a:bodyPr>
          <a:p>
            <a:pPr marL="285750" indent="-285750">
              <a:lnSpc>
                <a:spcPct val="150000"/>
              </a:lnSpc>
              <a:buFont typeface="Arial" panose="020B0604020202020204" pitchFamily="34" charset="0"/>
              <a:buChar char="•"/>
            </a:pPr>
            <a:r>
              <a:rPr lang="zh-CN" altLang="en-US" b="1">
                <a:latin typeface="黑体" panose="02010609060101010101" pitchFamily="49" charset="-122"/>
                <a:ea typeface="黑体" panose="02010609060101010101" pitchFamily="49" charset="-122"/>
                <a:cs typeface="黑体" panose="02010609060101010101" pitchFamily="49" charset="-122"/>
              </a:rPr>
              <a:t>代词是简短的援引某些名词短语、实体或事件的一种形式。</a:t>
            </a:r>
            <a:endParaRPr lang="zh-CN" altLang="en-US" b="1">
              <a:latin typeface="黑体" panose="02010609060101010101" pitchFamily="49" charset="-122"/>
              <a:ea typeface="黑体" panose="02010609060101010101" pitchFamily="49" charset="-122"/>
              <a:cs typeface="黑体" panose="02010609060101010101" pitchFamily="49" charset="-122"/>
            </a:endParaRPr>
          </a:p>
          <a:p>
            <a:pPr marL="342900" indent="-342900">
              <a:lnSpc>
                <a:spcPct val="150000"/>
              </a:lnSpc>
              <a:buFont typeface="Arial" panose="020B0604020202020204" pitchFamily="34" charset="0"/>
              <a:buAutoNum type="arabicPeriod"/>
            </a:pPr>
            <a:r>
              <a:rPr lang="zh-CN" altLang="en-US">
                <a:latin typeface="Calibri" panose="020F0502020204030204" charset="0"/>
                <a:ea typeface="黑体" panose="02010609060101010101" pitchFamily="49" charset="-122"/>
                <a:cs typeface="Calibri" panose="020F0502020204030204" charset="0"/>
              </a:rPr>
              <a:t>人称代词：</a:t>
            </a:r>
            <a:r>
              <a:rPr lang="en-US" altLang="zh-CN">
                <a:latin typeface="Calibri" panose="020F0502020204030204" charset="0"/>
                <a:ea typeface="黑体" panose="02010609060101010101" pitchFamily="49" charset="-122"/>
                <a:cs typeface="Calibri" panose="020F0502020204030204" charset="0"/>
              </a:rPr>
              <a:t>you, she, it</a:t>
            </a:r>
            <a:endParaRPr lang="en-US" altLang="zh-CN">
              <a:latin typeface="Calibri" panose="020F0502020204030204" charset="0"/>
              <a:ea typeface="黑体" panose="02010609060101010101" pitchFamily="49" charset="-122"/>
              <a:cs typeface="Calibri" panose="020F0502020204030204" charset="0"/>
            </a:endParaRPr>
          </a:p>
          <a:p>
            <a:pPr marL="342900" indent="-342900">
              <a:lnSpc>
                <a:spcPct val="150000"/>
              </a:lnSpc>
              <a:buFont typeface="Arial" panose="020B0604020202020204" pitchFamily="34" charset="0"/>
              <a:buAutoNum type="arabicPeriod"/>
            </a:pPr>
            <a:r>
              <a:rPr lang="zh-CN" altLang="en-US">
                <a:latin typeface="Calibri" panose="020F0502020204030204" charset="0"/>
                <a:ea typeface="黑体" panose="02010609060101010101" pitchFamily="49" charset="-122"/>
                <a:cs typeface="Calibri" panose="020F0502020204030204" charset="0"/>
              </a:rPr>
              <a:t>主有代词：人称代词的一种形式，它或者说明实际的所属关系，或者说明人和某种客体之间的抽象关系，</a:t>
            </a:r>
            <a:r>
              <a:rPr lang="en-US" altLang="zh-CN">
                <a:latin typeface="Calibri" panose="020F0502020204030204" charset="0"/>
                <a:ea typeface="黑体" panose="02010609060101010101" pitchFamily="49" charset="-122"/>
                <a:cs typeface="Calibri" panose="020F0502020204030204" charset="0"/>
              </a:rPr>
              <a:t>your, my, his, her, one’s</a:t>
            </a:r>
            <a:endParaRPr lang="en-US" altLang="zh-CN">
              <a:latin typeface="Calibri" panose="020F0502020204030204" charset="0"/>
              <a:ea typeface="黑体" panose="02010609060101010101" pitchFamily="49" charset="-122"/>
              <a:cs typeface="Calibri" panose="020F0502020204030204" charset="0"/>
            </a:endParaRPr>
          </a:p>
          <a:p>
            <a:pPr marL="342900" indent="-342900">
              <a:lnSpc>
                <a:spcPct val="150000"/>
              </a:lnSpc>
              <a:buFont typeface="Arial" panose="020B0604020202020204" pitchFamily="34" charset="0"/>
              <a:buAutoNum type="arabicPeriod"/>
            </a:pPr>
            <a:r>
              <a:rPr lang="en-US" altLang="zh-CN">
                <a:latin typeface="Calibri" panose="020F0502020204030204" charset="0"/>
                <a:ea typeface="黑体" panose="02010609060101010101" pitchFamily="49" charset="-122"/>
                <a:cs typeface="Calibri" panose="020F0502020204030204" charset="0"/>
              </a:rPr>
              <a:t>Wh</a:t>
            </a:r>
            <a:r>
              <a:rPr lang="zh-CN" altLang="en-US">
                <a:latin typeface="Calibri" panose="020F0502020204030204" charset="0"/>
                <a:ea typeface="黑体" panose="02010609060101010101" pitchFamily="49" charset="-122"/>
                <a:cs typeface="Calibri" panose="020F0502020204030204" charset="0"/>
              </a:rPr>
              <a:t>代词：提问形式中使用，</a:t>
            </a:r>
            <a:r>
              <a:rPr lang="en-US" altLang="zh-CN">
                <a:latin typeface="Calibri" panose="020F0502020204030204" charset="0"/>
                <a:ea typeface="黑体" panose="02010609060101010101" pitchFamily="49" charset="-122"/>
                <a:cs typeface="Calibri" panose="020F0502020204030204" charset="0"/>
              </a:rPr>
              <a:t>what, why, where</a:t>
            </a:r>
            <a:endParaRPr lang="en-US" altLang="zh-CN">
              <a:latin typeface="Calibri" panose="020F0502020204030204" charset="0"/>
              <a:ea typeface="黑体" panose="02010609060101010101" pitchFamily="49" charset="-122"/>
              <a:cs typeface="Calibri" panose="020F05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sym typeface="+mn-ea"/>
              </a:rPr>
              <a:t>POS</a:t>
            </a:r>
            <a:endParaRPr lang="zh-CN" altLang="en-US"/>
          </a:p>
        </p:txBody>
      </p:sp>
      <p:sp>
        <p:nvSpPr>
          <p:cNvPr id="3" name="文本框 2"/>
          <p:cNvSpPr txBox="1"/>
          <p:nvPr/>
        </p:nvSpPr>
        <p:spPr>
          <a:xfrm>
            <a:off x="1054100" y="1196975"/>
            <a:ext cx="10673715" cy="5077460"/>
          </a:xfrm>
          <a:prstGeom prst="rect">
            <a:avLst/>
          </a:prstGeom>
          <a:noFill/>
        </p:spPr>
        <p:txBody>
          <a:bodyPr wrap="square" rtlCol="0">
            <a:spAutoFit/>
          </a:bodyPr>
          <a:p>
            <a:pPr>
              <a:lnSpc>
                <a:spcPct val="150000"/>
              </a:lnSpc>
            </a:pPr>
            <a:r>
              <a:rPr lang="zh-CN" altLang="en-US" b="1">
                <a:solidFill>
                  <a:srgbClr val="FF0000"/>
                </a:solidFill>
                <a:latin typeface="Calibri" panose="020F0502020204030204" charset="0"/>
                <a:ea typeface="黑体" panose="02010609060101010101" pitchFamily="49" charset="-122"/>
                <a:cs typeface="Calibri" panose="020F0502020204030204" charset="0"/>
              </a:rPr>
              <a:t>开放类</a:t>
            </a:r>
            <a:r>
              <a:rPr lang="en-US" altLang="zh-CN" b="1">
                <a:solidFill>
                  <a:srgbClr val="FF0000"/>
                </a:solidFill>
                <a:latin typeface="Calibri" panose="020F0502020204030204" charset="0"/>
                <a:ea typeface="黑体" panose="02010609060101010101" pitchFamily="49" charset="-122"/>
                <a:cs typeface="Calibri" panose="020F0502020204030204" charset="0"/>
              </a:rPr>
              <a:t>open class</a:t>
            </a:r>
            <a:endParaRPr lang="en-US" altLang="zh-CN" b="1">
              <a:solidFill>
                <a:srgbClr val="FF0000"/>
              </a:solidFill>
              <a:latin typeface="Calibri" panose="020F0502020204030204" charset="0"/>
              <a:ea typeface="黑体" panose="02010609060101010101" pitchFamily="49" charset="-122"/>
              <a:cs typeface="Calibri" panose="020F0502020204030204" charset="0"/>
            </a:endParaRPr>
          </a:p>
          <a:p>
            <a:pPr>
              <a:lnSpc>
                <a:spcPct val="150000"/>
              </a:lnSpc>
            </a:pPr>
            <a:r>
              <a:rPr lang="zh-CN" altLang="en-US" b="1">
                <a:solidFill>
                  <a:schemeClr val="tx1"/>
                </a:solidFill>
                <a:latin typeface="Calibri" panose="020F0502020204030204" charset="0"/>
                <a:ea typeface="黑体" panose="02010609060101010101" pitchFamily="49" charset="-122"/>
                <a:cs typeface="Calibri" panose="020F0502020204030204" charset="0"/>
              </a:rPr>
              <a:t>名词</a:t>
            </a:r>
            <a:r>
              <a:rPr lang="en-US" altLang="zh-CN" b="1">
                <a:solidFill>
                  <a:schemeClr val="tx1"/>
                </a:solidFill>
                <a:latin typeface="Calibri" panose="020F0502020204030204" charset="0"/>
                <a:ea typeface="黑体" panose="02010609060101010101" pitchFamily="49" charset="-122"/>
                <a:cs typeface="Calibri" panose="020F0502020204030204" charset="0"/>
              </a:rPr>
              <a:t>nouns</a:t>
            </a:r>
            <a:r>
              <a:rPr lang="zh-CN" altLang="en-US" b="1">
                <a:solidFill>
                  <a:schemeClr val="tx1"/>
                </a:solidFill>
                <a:latin typeface="Calibri" panose="020F0502020204030204" charset="0"/>
                <a:ea typeface="黑体" panose="02010609060101010101" pitchFamily="49" charset="-122"/>
                <a:cs typeface="Calibri" panose="020F0502020204030204" charset="0"/>
              </a:rPr>
              <a:t>、动词</a:t>
            </a:r>
            <a:r>
              <a:rPr lang="en-US" altLang="zh-CN" b="1">
                <a:solidFill>
                  <a:schemeClr val="tx1"/>
                </a:solidFill>
                <a:latin typeface="Calibri" panose="020F0502020204030204" charset="0"/>
                <a:ea typeface="黑体" panose="02010609060101010101" pitchFamily="49" charset="-122"/>
                <a:cs typeface="Calibri" panose="020F0502020204030204" charset="0"/>
              </a:rPr>
              <a:t>verbs</a:t>
            </a:r>
            <a:r>
              <a:rPr lang="zh-CN" altLang="en-US" b="1">
                <a:solidFill>
                  <a:schemeClr val="tx1"/>
                </a:solidFill>
                <a:latin typeface="Calibri" panose="020F0502020204030204" charset="0"/>
                <a:ea typeface="黑体" panose="02010609060101010101" pitchFamily="49" charset="-122"/>
                <a:cs typeface="Calibri" panose="020F0502020204030204" charset="0"/>
              </a:rPr>
              <a:t>、形容词</a:t>
            </a:r>
            <a:r>
              <a:rPr lang="en-US" altLang="zh-CN" b="1">
                <a:solidFill>
                  <a:schemeClr val="tx1"/>
                </a:solidFill>
                <a:latin typeface="Calibri" panose="020F0502020204030204" charset="0"/>
                <a:ea typeface="黑体" panose="02010609060101010101" pitchFamily="49" charset="-122"/>
                <a:cs typeface="Calibri" panose="020F0502020204030204" charset="0"/>
              </a:rPr>
              <a:t>adjective</a:t>
            </a:r>
            <a:r>
              <a:rPr lang="zh-CN" altLang="en-US" b="1">
                <a:solidFill>
                  <a:schemeClr val="tx1"/>
                </a:solidFill>
                <a:latin typeface="Calibri" panose="020F0502020204030204" charset="0"/>
                <a:ea typeface="黑体" panose="02010609060101010101" pitchFamily="49" charset="-122"/>
                <a:cs typeface="Calibri" panose="020F0502020204030204" charset="0"/>
              </a:rPr>
              <a:t>、副词</a:t>
            </a:r>
            <a:r>
              <a:rPr lang="en-US" altLang="zh-CN" b="1">
                <a:solidFill>
                  <a:schemeClr val="tx1"/>
                </a:solidFill>
                <a:latin typeface="Calibri" panose="020F0502020204030204" charset="0"/>
                <a:ea typeface="黑体" panose="02010609060101010101" pitchFamily="49" charset="-122"/>
                <a:cs typeface="Calibri" panose="020F0502020204030204" charset="0"/>
              </a:rPr>
              <a:t>adverbs</a:t>
            </a:r>
            <a:endParaRPr lang="en-US" altLang="zh-CN">
              <a:solidFill>
                <a:schemeClr val="tx1"/>
              </a:solidFill>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b="1">
                <a:latin typeface="Calibri" panose="020F0502020204030204" charset="0"/>
                <a:ea typeface="黑体" panose="02010609060101010101" pitchFamily="49" charset="-122"/>
                <a:cs typeface="Calibri" panose="020F0502020204030204" charset="0"/>
              </a:rPr>
              <a:t>名词：</a:t>
            </a:r>
            <a:r>
              <a:rPr lang="zh-CN" altLang="en-US">
                <a:latin typeface="Calibri" panose="020F0502020204030204" charset="0"/>
                <a:ea typeface="黑体" panose="02010609060101010101" pitchFamily="49" charset="-122"/>
                <a:cs typeface="Calibri" panose="020F0502020204030204" charset="0"/>
              </a:rPr>
              <a:t>与限定词同时出现，如</a:t>
            </a:r>
            <a:r>
              <a:rPr lang="en-US" altLang="zh-CN">
                <a:latin typeface="Calibri" panose="020F0502020204030204" charset="0"/>
                <a:ea typeface="黑体" panose="02010609060101010101" pitchFamily="49" charset="-122"/>
                <a:cs typeface="Calibri" panose="020F0502020204030204" charset="0"/>
              </a:rPr>
              <a:t>a goat, its bandwith</a:t>
            </a:r>
            <a:endParaRPr lang="en-US" altLang="zh-CN">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专有名词：</a:t>
            </a:r>
            <a:r>
              <a:rPr lang="en-US" altLang="zh-CN">
                <a:latin typeface="Calibri" panose="020F0502020204030204" charset="0"/>
                <a:ea typeface="黑体" panose="02010609060101010101" pitchFamily="49" charset="-122"/>
                <a:cs typeface="Calibri" panose="020F0502020204030204" charset="0"/>
              </a:rPr>
              <a:t>Alice, China, IBM</a:t>
            </a:r>
            <a:r>
              <a:rPr lang="zh-CN" altLang="en-US">
                <a:latin typeface="Calibri" panose="020F0502020204030204" charset="0"/>
                <a:ea typeface="黑体" panose="02010609060101010101" pitchFamily="49" charset="-122"/>
                <a:cs typeface="Calibri" panose="020F0502020204030204" charset="0"/>
              </a:rPr>
              <a:t>某个特定的人或实体的名称（前面不加冠词）</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普通名词：包括可数名词和物质名词</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b="1">
                <a:latin typeface="Calibri" panose="020F0502020204030204" charset="0"/>
                <a:ea typeface="黑体" panose="02010609060101010101" pitchFamily="49" charset="-122"/>
                <a:cs typeface="Calibri" panose="020F0502020204030204" charset="0"/>
              </a:rPr>
              <a:t>动词：</a:t>
            </a:r>
            <a:r>
              <a:rPr lang="zh-CN" altLang="en-US">
                <a:latin typeface="Calibri" panose="020F0502020204030204" charset="0"/>
                <a:ea typeface="黑体" panose="02010609060101010101" pitchFamily="49" charset="-122"/>
                <a:cs typeface="Calibri" panose="020F0502020204030204" charset="0"/>
              </a:rPr>
              <a:t>表示行为和过程的词，英语中有若干个形式：非第三人称单数</a:t>
            </a:r>
            <a:r>
              <a:rPr lang="en-US" altLang="zh-CN">
                <a:latin typeface="Calibri" panose="020F0502020204030204" charset="0"/>
                <a:ea typeface="黑体" panose="02010609060101010101" pitchFamily="49" charset="-122"/>
                <a:cs typeface="Calibri" panose="020F0502020204030204" charset="0"/>
              </a:rPr>
              <a:t>eat</a:t>
            </a:r>
            <a:r>
              <a:rPr lang="zh-CN" altLang="en-US">
                <a:latin typeface="Calibri" panose="020F0502020204030204" charset="0"/>
                <a:ea typeface="黑体" panose="02010609060101010101" pitchFamily="49" charset="-122"/>
                <a:cs typeface="Calibri" panose="020F0502020204030204" charset="0"/>
              </a:rPr>
              <a:t>、</a:t>
            </a:r>
            <a:r>
              <a:rPr lang="zh-CN" altLang="en-US">
                <a:latin typeface="Calibri" panose="020F0502020204030204" charset="0"/>
                <a:ea typeface="黑体" panose="02010609060101010101" pitchFamily="49" charset="-122"/>
                <a:cs typeface="Calibri" panose="020F0502020204030204" charset="0"/>
                <a:sym typeface="+mn-ea"/>
              </a:rPr>
              <a:t>第三人称单数</a:t>
            </a:r>
            <a:r>
              <a:rPr lang="en-US" altLang="zh-CN">
                <a:latin typeface="Calibri" panose="020F0502020204030204" charset="0"/>
                <a:ea typeface="黑体" panose="02010609060101010101" pitchFamily="49" charset="-122"/>
                <a:cs typeface="Calibri" panose="020F0502020204030204" charset="0"/>
                <a:sym typeface="+mn-ea"/>
              </a:rPr>
              <a:t>eats</a:t>
            </a:r>
            <a:r>
              <a:rPr lang="zh-CN" altLang="en-US">
                <a:latin typeface="Calibri" panose="020F0502020204030204" charset="0"/>
                <a:ea typeface="黑体" panose="02010609060101010101" pitchFamily="49" charset="-122"/>
                <a:cs typeface="Calibri" panose="020F0502020204030204" charset="0"/>
                <a:sym typeface="+mn-ea"/>
              </a:rPr>
              <a:t>、进行时</a:t>
            </a:r>
            <a:r>
              <a:rPr lang="en-US" altLang="zh-CN">
                <a:latin typeface="Calibri" panose="020F0502020204030204" charset="0"/>
                <a:ea typeface="黑体" panose="02010609060101010101" pitchFamily="49" charset="-122"/>
                <a:cs typeface="Calibri" panose="020F0502020204030204" charset="0"/>
                <a:sym typeface="+mn-ea"/>
              </a:rPr>
              <a:t>eating</a:t>
            </a:r>
            <a:r>
              <a:rPr lang="zh-CN" altLang="en-US">
                <a:latin typeface="Calibri" panose="020F0502020204030204" charset="0"/>
                <a:ea typeface="黑体" panose="02010609060101010101" pitchFamily="49" charset="-122"/>
                <a:cs typeface="Calibri" panose="020F0502020204030204" charset="0"/>
                <a:sym typeface="+mn-ea"/>
              </a:rPr>
              <a:t>、过去分词</a:t>
            </a:r>
            <a:r>
              <a:rPr lang="en-US" altLang="zh-CN">
                <a:latin typeface="Calibri" panose="020F0502020204030204" charset="0"/>
                <a:ea typeface="黑体" panose="02010609060101010101" pitchFamily="49" charset="-122"/>
                <a:cs typeface="Calibri" panose="020F0502020204030204" charset="0"/>
                <a:sym typeface="+mn-ea"/>
              </a:rPr>
              <a:t>ate,eaten</a:t>
            </a:r>
            <a:endParaRPr lang="en-US" altLang="zh-CN">
              <a:latin typeface="Calibri" panose="020F0502020204030204" charset="0"/>
              <a:ea typeface="黑体" panose="02010609060101010101" pitchFamily="49" charset="-122"/>
              <a:cs typeface="Calibri" panose="020F0502020204030204" charset="0"/>
              <a:sym typeface="+mn-ea"/>
            </a:endParaRPr>
          </a:p>
          <a:p>
            <a:pPr marL="285750" indent="-285750">
              <a:lnSpc>
                <a:spcPct val="150000"/>
              </a:lnSpc>
              <a:buFont typeface="Arial" panose="020B0604020202020204" pitchFamily="34" charset="0"/>
              <a:buChar char="•"/>
            </a:pPr>
            <a:endParaRPr lang="en-US" altLang="zh-CN">
              <a:latin typeface="Calibri" panose="020F0502020204030204" charset="0"/>
              <a:ea typeface="黑体" panose="02010609060101010101" pitchFamily="49" charset="-122"/>
              <a:cs typeface="Calibri" panose="020F0502020204030204" charset="0"/>
              <a:sym typeface="+mn-ea"/>
            </a:endParaRPr>
          </a:p>
          <a:p>
            <a:pPr marL="285750" indent="-285750">
              <a:lnSpc>
                <a:spcPct val="150000"/>
              </a:lnSpc>
              <a:buFont typeface="Arial" panose="020B0604020202020204" pitchFamily="34" charset="0"/>
              <a:buChar char="•"/>
            </a:pPr>
            <a:r>
              <a:rPr lang="zh-CN" altLang="en-US" b="1">
                <a:latin typeface="Calibri" panose="020F0502020204030204" charset="0"/>
                <a:ea typeface="黑体" panose="02010609060101010101" pitchFamily="49" charset="-122"/>
                <a:cs typeface="Calibri" panose="020F0502020204030204" charset="0"/>
                <a:sym typeface="+mn-ea"/>
              </a:rPr>
              <a:t>副词：</a:t>
            </a:r>
            <a:r>
              <a:rPr lang="zh-CN" altLang="en-US">
                <a:latin typeface="Calibri" panose="020F0502020204030204" charset="0"/>
                <a:ea typeface="黑体" panose="02010609060101010101" pitchFamily="49" charset="-122"/>
                <a:cs typeface="Calibri" panose="020F0502020204030204" charset="0"/>
                <a:sym typeface="+mn-ea"/>
              </a:rPr>
              <a:t>修饰某种东西的词，不论从语义上还是形式上，副词包括的词比较杂</a:t>
            </a:r>
            <a:endParaRPr lang="zh-CN" altLang="en-US">
              <a:latin typeface="Calibri" panose="020F0502020204030204" charset="0"/>
              <a:ea typeface="黑体" panose="02010609060101010101" pitchFamily="49" charset="-122"/>
              <a:cs typeface="Calibri" panose="020F0502020204030204" charset="0"/>
              <a:sym typeface="+mn-ea"/>
            </a:endParaRP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sym typeface="+mn-ea"/>
              </a:rPr>
              <a:t>比如，</a:t>
            </a:r>
            <a:r>
              <a:rPr lang="en-US" altLang="zh-CN">
                <a:solidFill>
                  <a:srgbClr val="FF0000"/>
                </a:solidFill>
                <a:latin typeface="Calibri" panose="020F0502020204030204" charset="0"/>
                <a:ea typeface="黑体" panose="02010609060101010101" pitchFamily="49" charset="-122"/>
                <a:cs typeface="Calibri" panose="020F0502020204030204" charset="0"/>
                <a:sym typeface="+mn-ea"/>
              </a:rPr>
              <a:t>Unfortunately,</a:t>
            </a:r>
            <a:r>
              <a:rPr lang="en-US" altLang="zh-CN">
                <a:latin typeface="Calibri" panose="020F0502020204030204" charset="0"/>
                <a:ea typeface="黑体" panose="02010609060101010101" pitchFamily="49" charset="-122"/>
                <a:cs typeface="Calibri" panose="020F0502020204030204" charset="0"/>
                <a:sym typeface="+mn-ea"/>
              </a:rPr>
              <a:t> John walked home </a:t>
            </a:r>
            <a:r>
              <a:rPr lang="en-US" altLang="zh-CN">
                <a:solidFill>
                  <a:srgbClr val="FF0000"/>
                </a:solidFill>
                <a:latin typeface="Calibri" panose="020F0502020204030204" charset="0"/>
                <a:ea typeface="黑体" panose="02010609060101010101" pitchFamily="49" charset="-122"/>
                <a:cs typeface="Calibri" panose="020F0502020204030204" charset="0"/>
                <a:sym typeface="+mn-ea"/>
              </a:rPr>
              <a:t>extremely slowly yesterday</a:t>
            </a:r>
            <a:endParaRPr lang="en-US" altLang="zh-CN">
              <a:solidFill>
                <a:srgbClr val="FF0000"/>
              </a:solidFill>
              <a:latin typeface="Calibri" panose="020F0502020204030204" charset="0"/>
              <a:ea typeface="黑体" panose="02010609060101010101" pitchFamily="49" charset="-122"/>
              <a:cs typeface="Calibri" panose="020F0502020204030204" charset="0"/>
              <a:sym typeface="+mn-ea"/>
            </a:endParaRPr>
          </a:p>
          <a:p>
            <a:pPr marL="285750" indent="-285750">
              <a:lnSpc>
                <a:spcPct val="150000"/>
              </a:lnSpc>
              <a:buFont typeface="Arial" panose="020B0604020202020204" pitchFamily="34" charset="0"/>
              <a:buChar char="•"/>
            </a:pPr>
            <a:r>
              <a:rPr lang="zh-CN" altLang="en-US">
                <a:solidFill>
                  <a:srgbClr val="FF0000"/>
                </a:solidFill>
                <a:latin typeface="Calibri" panose="020F0502020204030204" charset="0"/>
                <a:ea typeface="黑体" panose="02010609060101010101" pitchFamily="49" charset="-122"/>
                <a:cs typeface="Calibri" panose="020F0502020204030204" charset="0"/>
                <a:sym typeface="+mn-ea"/>
              </a:rPr>
              <a:t>方位副词、程度副词、方式副词、时间副词（在某些标注集中被标记为名词）</a:t>
            </a:r>
            <a:r>
              <a:rPr lang="en-US" altLang="zh-CN">
                <a:latin typeface="Calibri" panose="020F0502020204030204" charset="0"/>
                <a:ea typeface="黑体" panose="02010609060101010101" pitchFamily="49" charset="-122"/>
                <a:cs typeface="Calibri" panose="020F0502020204030204" charset="0"/>
                <a:sym typeface="+mn-ea"/>
              </a:rPr>
              <a:t> </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sym typeface="+mn-ea"/>
              </a:rPr>
              <a:t>Tagest</a:t>
            </a:r>
            <a:r>
              <a:rPr>
                <a:sym typeface="+mn-ea"/>
              </a:rPr>
              <a:t>标记集</a:t>
            </a:r>
            <a:br>
              <a:rPr>
                <a:sym typeface="+mn-ea"/>
              </a:rPr>
            </a:br>
            <a:endParaRPr lang="zh-CN" altLang="en-US"/>
          </a:p>
        </p:txBody>
      </p:sp>
      <p:sp>
        <p:nvSpPr>
          <p:cNvPr id="4" name="文本框 3"/>
          <p:cNvSpPr txBox="1"/>
          <p:nvPr/>
        </p:nvSpPr>
        <p:spPr>
          <a:xfrm>
            <a:off x="1050290" y="1250315"/>
            <a:ext cx="10264775" cy="5077460"/>
          </a:xfrm>
          <a:prstGeom prst="rect">
            <a:avLst/>
          </a:prstGeom>
          <a:noFill/>
        </p:spPr>
        <p:txBody>
          <a:bodyPr wrap="square" rtlCol="0">
            <a:spAutoFit/>
          </a:bodyPr>
          <a:p>
            <a:pPr>
              <a:lnSpc>
                <a:spcPct val="150000"/>
              </a:lnSpc>
            </a:pPr>
            <a:r>
              <a:rPr lang="zh-CN" altLang="en-US">
                <a:latin typeface="Calibri" panose="020F0502020204030204" charset="0"/>
                <a:ea typeface="黑体" panose="02010609060101010101" pitchFamily="49" charset="-122"/>
                <a:cs typeface="Calibri" panose="020F0502020204030204" charset="0"/>
              </a:rPr>
              <a:t>英语标注中的困难：对于人或者机器都困难，比如</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b="1">
                <a:solidFill>
                  <a:schemeClr val="accent4"/>
                </a:solidFill>
                <a:latin typeface="Calibri" panose="020F0502020204030204" charset="0"/>
                <a:ea typeface="黑体" panose="02010609060101010101" pitchFamily="49" charset="-122"/>
                <a:cs typeface="Calibri" panose="020F0502020204030204" charset="0"/>
              </a:rPr>
              <a:t>介词、小品词和副词有大量交叉现象</a:t>
            </a:r>
            <a:r>
              <a:rPr lang="zh-CN" altLang="en-US" b="1">
                <a:latin typeface="Calibri" panose="020F0502020204030204" charset="0"/>
                <a:ea typeface="黑体" panose="02010609060101010101" pitchFamily="49" charset="-122"/>
                <a:cs typeface="Calibri" panose="020F0502020204030204" charset="0"/>
              </a:rPr>
              <a:t>，</a:t>
            </a:r>
            <a:r>
              <a:rPr lang="zh-CN" altLang="en-US">
                <a:latin typeface="Calibri" panose="020F0502020204030204" charset="0"/>
                <a:ea typeface="黑体" panose="02010609060101010101" pitchFamily="49" charset="-122"/>
                <a:cs typeface="Calibri" panose="020F0502020204030204" charset="0"/>
              </a:rPr>
              <a:t>小品词既可以出现在名词之前又可以出现在名词短语之后。</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en-US" altLang="zh-CN" b="1">
                <a:latin typeface="Calibri" panose="020F0502020204030204" charset="0"/>
                <a:ea typeface="黑体" panose="02010609060101010101" pitchFamily="49" charset="-122"/>
                <a:cs typeface="Calibri" panose="020F0502020204030204" charset="0"/>
              </a:rPr>
              <a:t>She told </a:t>
            </a:r>
            <a:r>
              <a:rPr lang="en-US" altLang="zh-CN" b="1">
                <a:solidFill>
                  <a:srgbClr val="FF0000"/>
                </a:solidFill>
                <a:highlight>
                  <a:srgbClr val="FFFF00"/>
                </a:highlight>
                <a:latin typeface="Calibri" panose="020F0502020204030204" charset="0"/>
                <a:ea typeface="黑体" panose="02010609060101010101" pitchFamily="49" charset="-122"/>
                <a:cs typeface="Calibri" panose="020F0502020204030204" charset="0"/>
              </a:rPr>
              <a:t>off/RB </a:t>
            </a:r>
            <a:r>
              <a:rPr lang="en-US" altLang="zh-CN" b="1">
                <a:latin typeface="Calibri" panose="020F0502020204030204" charset="0"/>
                <a:ea typeface="黑体" panose="02010609060101010101" pitchFamily="49" charset="-122"/>
                <a:cs typeface="Calibri" panose="020F0502020204030204" charset="0"/>
              </a:rPr>
              <a:t>her friends.</a:t>
            </a:r>
            <a:endParaRPr lang="en-US" altLang="zh-CN" b="1">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en-US" altLang="zh-CN" b="1">
                <a:latin typeface="Calibri" panose="020F0502020204030204" charset="0"/>
                <a:ea typeface="黑体" panose="02010609060101010101" pitchFamily="49" charset="-122"/>
                <a:cs typeface="Calibri" panose="020F0502020204030204" charset="0"/>
              </a:rPr>
              <a:t>She told her friends </a:t>
            </a:r>
            <a:r>
              <a:rPr lang="en-US" altLang="zh-CN" b="1">
                <a:solidFill>
                  <a:srgbClr val="FF0000"/>
                </a:solidFill>
                <a:highlight>
                  <a:srgbClr val="FFFF00"/>
                </a:highlight>
                <a:latin typeface="Calibri" panose="020F0502020204030204" charset="0"/>
                <a:ea typeface="黑体" panose="02010609060101010101" pitchFamily="49" charset="-122"/>
                <a:cs typeface="Calibri" panose="020F0502020204030204" charset="0"/>
              </a:rPr>
              <a:t>off/RB</a:t>
            </a:r>
            <a:r>
              <a:rPr lang="en-US" altLang="zh-CN" b="1">
                <a:latin typeface="Calibri" panose="020F0502020204030204" charset="0"/>
                <a:ea typeface="黑体" panose="02010609060101010101" pitchFamily="49" charset="-122"/>
                <a:cs typeface="Calibri" panose="020F0502020204030204" charset="0"/>
              </a:rPr>
              <a:t>.</a:t>
            </a:r>
            <a:endParaRPr lang="en-US" altLang="zh-CN" b="1">
              <a:latin typeface="Calibri" panose="020F0502020204030204" charset="0"/>
              <a:ea typeface="黑体" panose="02010609060101010101" pitchFamily="49" charset="-122"/>
              <a:cs typeface="Calibri" panose="020F0502020204030204" charset="0"/>
            </a:endParaRPr>
          </a:p>
          <a:p>
            <a:pPr marL="285750" indent="-285750">
              <a:lnSpc>
                <a:spcPct val="150000"/>
              </a:lnSpc>
            </a:pPr>
            <a:r>
              <a:rPr lang="zh-CN" altLang="en-US">
                <a:latin typeface="Calibri" panose="020F0502020204030204" charset="0"/>
                <a:ea typeface="黑体" panose="02010609060101010101" pitchFamily="49" charset="-122"/>
                <a:cs typeface="Calibri" panose="020F0502020204030204" charset="0"/>
              </a:rPr>
              <a:t>但是介词不能出现在名词短语之后</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en-US" altLang="zh-CN" b="1">
                <a:latin typeface="Calibri" panose="020F0502020204030204" charset="0"/>
                <a:ea typeface="黑体" panose="02010609060101010101" pitchFamily="49" charset="-122"/>
                <a:cs typeface="Calibri" panose="020F0502020204030204" charset="0"/>
              </a:rPr>
              <a:t>She stepped </a:t>
            </a:r>
            <a:r>
              <a:rPr lang="en-US" altLang="zh-CN" b="1">
                <a:solidFill>
                  <a:srgbClr val="FF0000"/>
                </a:solidFill>
                <a:highlight>
                  <a:srgbClr val="FFFF00"/>
                </a:highlight>
                <a:latin typeface="Calibri" panose="020F0502020204030204" charset="0"/>
                <a:ea typeface="黑体" panose="02010609060101010101" pitchFamily="49" charset="-122"/>
                <a:cs typeface="Calibri" panose="020F0502020204030204" charset="0"/>
              </a:rPr>
              <a:t>off/IN</a:t>
            </a:r>
            <a:r>
              <a:rPr lang="en-US" altLang="zh-CN" b="1">
                <a:latin typeface="Calibri" panose="020F0502020204030204" charset="0"/>
                <a:ea typeface="黑体" panose="02010609060101010101" pitchFamily="49" charset="-122"/>
                <a:cs typeface="Calibri" panose="020F0502020204030204" charset="0"/>
              </a:rPr>
              <a:t> the train.</a:t>
            </a:r>
            <a:endParaRPr lang="en-US" altLang="zh-CN" b="1">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en-US" altLang="zh-CN" b="1">
                <a:latin typeface="Calibri" panose="020F0502020204030204" charset="0"/>
                <a:ea typeface="黑体" panose="02010609060101010101" pitchFamily="49" charset="-122"/>
                <a:cs typeface="Calibri" panose="020F0502020204030204" charset="0"/>
              </a:rPr>
              <a:t>*She stepped the train </a:t>
            </a:r>
            <a:r>
              <a:rPr lang="en-US" altLang="zh-CN" b="1">
                <a:solidFill>
                  <a:srgbClr val="FF0000"/>
                </a:solidFill>
                <a:highlight>
                  <a:srgbClr val="FFFF00"/>
                </a:highlight>
                <a:latin typeface="Calibri" panose="020F0502020204030204" charset="0"/>
                <a:ea typeface="黑体" panose="02010609060101010101" pitchFamily="49" charset="-122"/>
                <a:cs typeface="Calibri" panose="020F0502020204030204" charset="0"/>
              </a:rPr>
              <a:t>off/IN</a:t>
            </a:r>
            <a:r>
              <a:rPr lang="en-US" altLang="zh-CN" b="1">
                <a:latin typeface="Calibri" panose="020F0502020204030204" charset="0"/>
                <a:ea typeface="黑体" panose="02010609060101010101" pitchFamily="49" charset="-122"/>
                <a:cs typeface="Calibri" panose="020F0502020204030204" charset="0"/>
              </a:rPr>
              <a:t>.</a:t>
            </a:r>
            <a:endParaRPr lang="en-US" altLang="zh-CN" b="1">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b="1">
                <a:solidFill>
                  <a:schemeClr val="accent4"/>
                </a:solidFill>
                <a:latin typeface="Calibri" panose="020F0502020204030204" charset="0"/>
                <a:ea typeface="黑体" panose="02010609060101010101" pitchFamily="49" charset="-122"/>
                <a:cs typeface="Calibri" panose="020F0502020204030204" charset="0"/>
              </a:rPr>
              <a:t>名词修饰语的词类标注</a:t>
            </a:r>
            <a:endParaRPr lang="zh-CN" altLang="en-US" b="1">
              <a:solidFill>
                <a:schemeClr val="accent4"/>
              </a:solidFill>
              <a:latin typeface="Calibri" panose="020F0502020204030204" charset="0"/>
              <a:ea typeface="黑体" panose="02010609060101010101" pitchFamily="49" charset="-122"/>
              <a:cs typeface="Calibri" panose="020F0502020204030204" charset="0"/>
            </a:endParaRPr>
          </a:p>
          <a:p>
            <a:pPr>
              <a:lnSpc>
                <a:spcPct val="150000"/>
              </a:lnSpc>
            </a:pPr>
            <a:r>
              <a:rPr lang="en-US" altLang="zh-CN">
                <a:latin typeface="Calibri" panose="020F0502020204030204" charset="0"/>
                <a:ea typeface="黑体" panose="02010609060101010101" pitchFamily="49" charset="-122"/>
                <a:cs typeface="Calibri" panose="020F0502020204030204" charset="0"/>
              </a:rPr>
              <a:t>cotton/NN sweater/NN</a:t>
            </a:r>
            <a:r>
              <a:rPr lang="zh-CN" altLang="en-US">
                <a:latin typeface="Calibri" panose="020F0502020204030204" charset="0"/>
                <a:ea typeface="黑体" panose="02010609060101010101" pitchFamily="49" charset="-122"/>
                <a:cs typeface="Calibri" panose="020F0502020204030204" charset="0"/>
              </a:rPr>
              <a:t>，</a:t>
            </a:r>
            <a:r>
              <a:rPr lang="zh-CN" altLang="en-US" u="sng">
                <a:latin typeface="Calibri" panose="020F0502020204030204" charset="0"/>
                <a:ea typeface="黑体" panose="02010609060101010101" pitchFamily="49" charset="-122"/>
                <a:cs typeface="Calibri" panose="020F0502020204030204" charset="0"/>
              </a:rPr>
              <a:t>但是树库的标注手册规定修饰语应该标注为形容词</a:t>
            </a:r>
            <a:endParaRPr lang="zh-CN" altLang="en-US">
              <a:latin typeface="Calibri" panose="020F0502020204030204" charset="0"/>
              <a:ea typeface="黑体" panose="02010609060101010101" pitchFamily="49" charset="-122"/>
              <a:cs typeface="Calibri" panose="020F0502020204030204" charset="0"/>
            </a:endParaRPr>
          </a:p>
          <a:p>
            <a:pPr marL="285750" indent="-285750" algn="l">
              <a:lnSpc>
                <a:spcPct val="150000"/>
              </a:lnSpc>
              <a:buClrTx/>
              <a:buSzTx/>
              <a:buFont typeface="Arial" panose="020B0604020202020204" pitchFamily="34" charset="0"/>
              <a:buChar char="•"/>
            </a:pPr>
            <a:r>
              <a:rPr lang="zh-CN" altLang="en-US" b="1">
                <a:solidFill>
                  <a:schemeClr val="accent4"/>
                </a:solidFill>
                <a:latin typeface="Calibri" panose="020F0502020204030204" charset="0"/>
                <a:ea typeface="黑体" panose="02010609060101010101" pitchFamily="49" charset="-122"/>
                <a:cs typeface="Calibri" panose="020F0502020204030204" charset="0"/>
              </a:rPr>
              <a:t>过去分词VBN和形容词JJ的区分</a:t>
            </a:r>
            <a:endParaRPr lang="zh-CN" altLang="en-US" b="1">
              <a:solidFill>
                <a:schemeClr val="accent4"/>
              </a:solidFill>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en-US" altLang="zh-CN">
                <a:latin typeface="Calibri" panose="020F0502020204030204" charset="0"/>
                <a:ea typeface="黑体" panose="02010609060101010101" pitchFamily="49" charset="-122"/>
                <a:cs typeface="Calibri" panose="020F0502020204030204" charset="0"/>
              </a:rPr>
              <a:t>They were </a:t>
            </a:r>
            <a:r>
              <a:rPr lang="en-US" altLang="zh-CN" b="1">
                <a:solidFill>
                  <a:srgbClr val="FF0000"/>
                </a:solidFill>
                <a:highlight>
                  <a:srgbClr val="FFFF00"/>
                </a:highlight>
                <a:latin typeface="Calibri" panose="020F0502020204030204" charset="0"/>
                <a:ea typeface="黑体" panose="02010609060101010101" pitchFamily="49" charset="-122"/>
                <a:cs typeface="Calibri" panose="020F0502020204030204" charset="0"/>
              </a:rPr>
              <a:t>married/VBN</a:t>
            </a:r>
            <a:r>
              <a:rPr lang="en-US" altLang="zh-CN">
                <a:latin typeface="Calibri" panose="020F0502020204030204" charset="0"/>
                <a:ea typeface="黑体" panose="02010609060101010101" pitchFamily="49" charset="-122"/>
                <a:cs typeface="Calibri" panose="020F0502020204030204" charset="0"/>
              </a:rPr>
              <a:t> by the justice of the Peace yesterday at 5:00.</a:t>
            </a:r>
            <a:endParaRPr lang="en-US" altLang="zh-CN">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en-US" altLang="zh-CN">
                <a:latin typeface="Calibri" panose="020F0502020204030204" charset="0"/>
                <a:ea typeface="黑体" panose="02010609060101010101" pitchFamily="49" charset="-122"/>
                <a:cs typeface="Calibri" panose="020F0502020204030204" charset="0"/>
              </a:rPr>
              <a:t>At the time, she was already </a:t>
            </a:r>
            <a:r>
              <a:rPr lang="en-US" altLang="zh-CN" b="1">
                <a:solidFill>
                  <a:srgbClr val="FF0000"/>
                </a:solidFill>
                <a:highlight>
                  <a:srgbClr val="FFFF00"/>
                </a:highlight>
                <a:latin typeface="Calibri" panose="020F0502020204030204" charset="0"/>
                <a:ea typeface="黑体" panose="02010609060101010101" pitchFamily="49" charset="-122"/>
                <a:cs typeface="Calibri" panose="020F0502020204030204" charset="0"/>
              </a:rPr>
              <a:t>married/JJ.</a:t>
            </a:r>
            <a:endParaRPr lang="en-US" altLang="zh-CN" b="1">
              <a:solidFill>
                <a:srgbClr val="FF0000"/>
              </a:solidFill>
              <a:highlight>
                <a:srgbClr val="FFFF00"/>
              </a:highlight>
              <a:latin typeface="Calibri" panose="020F0502020204030204" charset="0"/>
              <a:ea typeface="黑体" panose="02010609060101010101" pitchFamily="49" charset="-122"/>
              <a:cs typeface="Calibri" panose="020F0502020204030204" charset="0"/>
            </a:endParaRPr>
          </a:p>
        </p:txBody>
      </p:sp>
    </p:spTree>
  </p:cSld>
  <p:clrMapOvr>
    <a:masterClrMapping/>
  </p:clrMapOvr>
</p:sld>
</file>

<file path=ppt/theme/theme1.xml><?xml version="1.0" encoding="utf-8"?>
<a:theme xmlns:a="http://schemas.openxmlformats.org/drawingml/2006/main" name="Office Theme">
  <a:themeElements>
    <a:clrScheme name="自定义 188">
      <a:dk1>
        <a:sysClr val="windowText" lastClr="000000"/>
      </a:dk1>
      <a:lt1>
        <a:sysClr val="window" lastClr="FFFFFF"/>
      </a:lt1>
      <a:dk2>
        <a:srgbClr val="44546A"/>
      </a:dk2>
      <a:lt2>
        <a:srgbClr val="E7E6E6"/>
      </a:lt2>
      <a:accent1>
        <a:srgbClr val="337B74"/>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11437</Words>
  <Application>WPS 演示</Application>
  <PresentationFormat>宽屏</PresentationFormat>
  <Paragraphs>754</Paragraphs>
  <Slides>49</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49</vt:i4>
      </vt:variant>
    </vt:vector>
  </HeadingPairs>
  <TitlesOfParts>
    <vt:vector size="67" baseType="lpstr">
      <vt:lpstr>Arial</vt:lpstr>
      <vt:lpstr>宋体</vt:lpstr>
      <vt:lpstr>Wingdings</vt:lpstr>
      <vt:lpstr>微软雅黑</vt:lpstr>
      <vt:lpstr>黑体</vt:lpstr>
      <vt:lpstr>等线</vt:lpstr>
      <vt:lpstr>Calibri</vt:lpstr>
      <vt:lpstr>Arial Unicode MS</vt:lpstr>
      <vt:lpstr>MathJax_Math-italic</vt:lpstr>
      <vt:lpstr>Segoe Print</vt:lpstr>
      <vt:lpstr>MathJax_Main</vt:lpstr>
      <vt:lpstr>Cambria Math</vt:lpstr>
      <vt:lpstr>MS Mincho</vt:lpstr>
      <vt:lpstr>Symbol</vt:lpstr>
      <vt:lpstr>Times New Roman</vt:lpstr>
      <vt:lpstr>Microsoft JhengHei</vt:lpstr>
      <vt:lpstr>Calibri Light</vt:lpstr>
      <vt:lpstr>Office Theme</vt:lpstr>
      <vt:lpstr>PowerPoint 演示文稿</vt:lpstr>
      <vt:lpstr>PowerPoint 演示文稿</vt:lpstr>
      <vt:lpstr>POS</vt:lpstr>
      <vt:lpstr>POS</vt:lpstr>
      <vt:lpstr>POS</vt:lpstr>
      <vt:lpstr>POS</vt:lpstr>
      <vt:lpstr>POS</vt:lpstr>
      <vt:lpstr>POS</vt:lpstr>
      <vt:lpstr>Tagest标记集 </vt:lpstr>
      <vt:lpstr>Tagest标记集</vt:lpstr>
      <vt:lpstr>Tagest标记集 </vt:lpstr>
      <vt:lpstr>Tagest标记集 </vt:lpstr>
      <vt:lpstr>POS tagging</vt:lpstr>
      <vt:lpstr>POS tagging methods </vt:lpstr>
      <vt:lpstr>基于规则的标注</vt:lpstr>
      <vt:lpstr>基于规则的标注</vt:lpstr>
      <vt:lpstr>基于规则的标注 </vt:lpstr>
      <vt:lpstr>基于规则的标注</vt:lpstr>
      <vt:lpstr>概率或随机标注</vt:lpstr>
      <vt:lpstr>HMM</vt:lpstr>
      <vt:lpstr>HMM</vt:lpstr>
      <vt:lpstr>HMM</vt:lpstr>
      <vt:lpstr>Maximum Entropy Markov Model (MEMM)</vt:lpstr>
      <vt:lpstr>Maximum Entropy Markov Model (MEMM) </vt:lpstr>
      <vt:lpstr>Markov Random Field (马尔科夫随机场)</vt:lpstr>
      <vt:lpstr>Markov Random Field (马尔科夫随机场) </vt:lpstr>
      <vt:lpstr>Markov Random Field (马尔科夫随机场) </vt:lpstr>
      <vt:lpstr>Conditional Random Field 条件随机场（线性链）</vt:lpstr>
      <vt:lpstr>Conditional Random Field 条件随机场（线性链）</vt:lpstr>
      <vt:lpstr>Conditional Random Field条件随机场（线性链） </vt:lpstr>
      <vt:lpstr>Conditional Random Field条件随机场（线性链） </vt:lpstr>
      <vt:lpstr>Conditional Random Field条件随机场（线性链） </vt:lpstr>
      <vt:lpstr>Conditional Random Field条件随机场（线性链） </vt:lpstr>
      <vt:lpstr>Conditional Random Field条件随机场（线性链）  </vt:lpstr>
      <vt:lpstr>Conditional Random Field条件随机场（线性链）  </vt:lpstr>
      <vt:lpstr>Conditional Random Field条件随机场（线性链）  </vt:lpstr>
      <vt:lpstr>Conditional Random Field条件随机场（线性链） </vt:lpstr>
      <vt:lpstr>CRF in NLP</vt:lpstr>
      <vt:lpstr>CRF in NLP </vt:lpstr>
      <vt:lpstr>discriminative model v.s. generative model</vt:lpstr>
      <vt:lpstr>discriminative model v.s. generative model </vt:lpstr>
      <vt:lpstr>分词与词性标注技术水平</vt:lpstr>
      <vt:lpstr>分词与词性标注技术水平 </vt:lpstr>
      <vt:lpstr>分词与词性标注技术水平 </vt:lpstr>
      <vt:lpstr>分词与词性标注技术水平 </vt:lpstr>
      <vt:lpstr>分词与词性标注技术水平 </vt:lpstr>
      <vt:lpstr>分词与词性标注技术水平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peaterq</dc:creator>
  <cp:lastModifiedBy>镰小刀</cp:lastModifiedBy>
  <cp:revision>444</cp:revision>
  <dcterms:created xsi:type="dcterms:W3CDTF">2019-06-09T06:58:00Z</dcterms:created>
  <dcterms:modified xsi:type="dcterms:W3CDTF">2022-03-17T09:31:59Z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19D4DE08DB424B27AC5643CB2565D453</vt:lpwstr>
  </property>
  <property fmtid="{D5CDD505-2E9C-101B-9397-08002B2CF9AE}" pid="3" name="KSOProductBuildVer">
    <vt:lpwstr>2052-11.1.0.11365</vt:lpwstr>
  </property>
</Properties>
</file>